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3"/>
  </p:notesMasterIdLst>
  <p:sldIdLst>
    <p:sldId id="256" r:id="rId2"/>
    <p:sldId id="257" r:id="rId3"/>
    <p:sldId id="261" r:id="rId4"/>
    <p:sldId id="262" r:id="rId5"/>
    <p:sldId id="286" r:id="rId6"/>
    <p:sldId id="299" r:id="rId7"/>
    <p:sldId id="301" r:id="rId8"/>
    <p:sldId id="287" r:id="rId9"/>
    <p:sldId id="289" r:id="rId10"/>
    <p:sldId id="272" r:id="rId11"/>
    <p:sldId id="290" r:id="rId12"/>
    <p:sldId id="291" r:id="rId13"/>
    <p:sldId id="292" r:id="rId14"/>
    <p:sldId id="293" r:id="rId15"/>
    <p:sldId id="294" r:id="rId16"/>
    <p:sldId id="295" r:id="rId17"/>
    <p:sldId id="288" r:id="rId18"/>
    <p:sldId id="296" r:id="rId19"/>
    <p:sldId id="297" r:id="rId20"/>
    <p:sldId id="298" r:id="rId21"/>
    <p:sldId id="279" r:id="rId22"/>
  </p:sldIdLst>
  <p:sldSz cx="9144000" cy="5143500" type="screen16x9"/>
  <p:notesSz cx="6858000" cy="9144000"/>
  <p:embeddedFontLst>
    <p:embeddedFont>
      <p:font typeface="Arvo" panose="02000000000000000000" pitchFamily="2" charset="77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 Condensed" panose="020000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00"/>
    <a:srgbClr val="3F5277"/>
    <a:srgbClr val="0A0E23"/>
    <a:srgbClr val="C7D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5D08E4-4CB9-4A25-91DF-C19B82DA8EF8}">
  <a:tblStyle styleId="{025D08E4-4CB9-4A25-91DF-C19B82DA8E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3"/>
  </p:normalViewPr>
  <p:slideViewPr>
    <p:cSldViewPr snapToGrid="0" snapToObjects="1">
      <p:cViewPr varScale="1">
        <p:scale>
          <a:sx n="140" d="100"/>
          <a:sy n="140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954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063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9348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791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8810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7080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5808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376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526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847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29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346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94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70194" y="1532457"/>
            <a:ext cx="1542308" cy="575261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 userDrawn="1"/>
        </p:nvGrpSpPr>
        <p:grpSpPr>
          <a:xfrm>
            <a:off x="0" y="-7088"/>
            <a:ext cx="8661398" cy="5150588"/>
            <a:chOff x="0" y="-7088"/>
            <a:chExt cx="8661398" cy="5150588"/>
          </a:xfrm>
          <a:blipFill>
            <a:blip r:embed="rId2"/>
            <a:stretch>
              <a:fillRect/>
            </a:stretch>
          </a:blipFill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 userDrawn="1"/>
        </p:nvGrpSpPr>
        <p:grpSpPr>
          <a:xfrm rot="10800000" flipH="1">
            <a:off x="0" y="2096809"/>
            <a:ext cx="9133992" cy="2202167"/>
            <a:chOff x="-8178042" y="-4493254"/>
            <a:chExt cx="19483598" cy="6522736"/>
          </a:xfrm>
          <a:solidFill>
            <a:srgbClr val="3F5277"/>
          </a:solidFill>
        </p:grpSpPr>
        <p:sp>
          <p:nvSpPr>
            <p:cNvPr id="15" name="Google Shape;15;p2"/>
            <p:cNvSpPr/>
            <p:nvPr userDrawn="1"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2107718"/>
            <a:ext cx="5367900" cy="19449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1;p2">
            <a:extLst>
              <a:ext uri="{FF2B5EF4-FFF2-40B4-BE49-F238E27FC236}">
                <a16:creationId xmlns:a16="http://schemas.microsoft.com/office/drawing/2014/main" id="{7B764790-0DE9-BA44-8FE8-00E8F6354885}"/>
              </a:ext>
            </a:extLst>
          </p:cNvPr>
          <p:cNvGrpSpPr/>
          <p:nvPr userDrawn="1"/>
        </p:nvGrpSpPr>
        <p:grpSpPr>
          <a:xfrm>
            <a:off x="0" y="0"/>
            <a:ext cx="9149672" cy="5143500"/>
            <a:chOff x="0" y="-7088"/>
            <a:chExt cx="8661398" cy="5150588"/>
          </a:xfrm>
          <a:blipFill>
            <a:blip r:embed="rId2"/>
            <a:stretch>
              <a:fillRect/>
            </a:stretch>
          </a:blipFill>
        </p:grpSpPr>
        <p:sp>
          <p:nvSpPr>
            <p:cNvPr id="20" name="Google Shape;12;p2">
              <a:extLst>
                <a:ext uri="{FF2B5EF4-FFF2-40B4-BE49-F238E27FC236}">
                  <a16:creationId xmlns:a16="http://schemas.microsoft.com/office/drawing/2014/main" id="{A6B9F90D-2DEC-9049-A624-58F54CB138FE}"/>
                </a:ext>
              </a:extLst>
            </p:cNvPr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;p2">
              <a:extLst>
                <a:ext uri="{FF2B5EF4-FFF2-40B4-BE49-F238E27FC236}">
                  <a16:creationId xmlns:a16="http://schemas.microsoft.com/office/drawing/2014/main" id="{04981CFB-13DC-E540-B55E-C0E00CFDD01E}"/>
                </a:ext>
              </a:extLst>
            </p:cNvPr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70194" y="1532457"/>
            <a:ext cx="1542308" cy="575261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 userDrawn="1"/>
        </p:nvGrpSpPr>
        <p:grpSpPr>
          <a:xfrm>
            <a:off x="0" y="-7088"/>
            <a:ext cx="8661398" cy="5150588"/>
            <a:chOff x="0" y="-7088"/>
            <a:chExt cx="8661398" cy="5150588"/>
          </a:xfrm>
          <a:blipFill>
            <a:blip r:embed="rId2"/>
            <a:stretch>
              <a:fillRect/>
            </a:stretch>
          </a:blipFill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 userDrawn="1"/>
        </p:nvGrpSpPr>
        <p:grpSpPr>
          <a:xfrm rot="10800000" flipH="1">
            <a:off x="0" y="2096809"/>
            <a:ext cx="9133992" cy="2202167"/>
            <a:chOff x="-8178042" y="-4493254"/>
            <a:chExt cx="19483598" cy="6522736"/>
          </a:xfrm>
          <a:solidFill>
            <a:srgbClr val="3F5277"/>
          </a:solidFill>
        </p:grpSpPr>
        <p:sp>
          <p:nvSpPr>
            <p:cNvPr id="15" name="Google Shape;15;p2"/>
            <p:cNvSpPr/>
            <p:nvPr userDrawn="1"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2107718"/>
            <a:ext cx="5367900" cy="19449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55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6" r:id="rId5"/>
    <p:sldLayoutId id="214748365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4gnews.pt/browsers-mais-utilizados-do-mundo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4wWdmfOibY?feature=oembed" TargetMode="External"/><Relationship Id="rId5" Type="http://schemas.openxmlformats.org/officeDocument/2006/relationships/hyperlink" Target="https://www.youtube.com/watch?v=W4wWdmfOibY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254285" y="1786340"/>
            <a:ext cx="6337169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Aprender</a:t>
            </a:r>
            <a:r>
              <a:rPr lang="en" dirty="0"/>
              <a:t> a </a:t>
            </a:r>
            <a:r>
              <a:rPr lang="en" dirty="0" err="1"/>
              <a:t>configurar</a:t>
            </a:r>
            <a:r>
              <a:rPr lang="en" dirty="0"/>
              <a:t>    o </a:t>
            </a:r>
            <a:r>
              <a:rPr lang="en" dirty="0" err="1"/>
              <a:t>seu</a:t>
            </a:r>
            <a:r>
              <a:rPr lang="en" dirty="0"/>
              <a:t> </a:t>
            </a:r>
            <a:r>
              <a:rPr lang="en" dirty="0">
                <a:solidFill>
                  <a:srgbClr val="FF9800"/>
                </a:solidFill>
              </a:rPr>
              <a:t>BROWSER</a:t>
            </a:r>
            <a:endParaRPr dirty="0">
              <a:solidFill>
                <a:srgbClr val="FF9800"/>
              </a:solidFill>
            </a:endParaRPr>
          </a:p>
        </p:txBody>
      </p:sp>
      <p:sp>
        <p:nvSpPr>
          <p:cNvPr id="3" name="Google Shape;191;p12">
            <a:extLst>
              <a:ext uri="{FF2B5EF4-FFF2-40B4-BE49-F238E27FC236}">
                <a16:creationId xmlns:a16="http://schemas.microsoft.com/office/drawing/2014/main" id="{B87D7850-1AA3-2742-B554-72899F4DC42F}"/>
              </a:ext>
            </a:extLst>
          </p:cNvPr>
          <p:cNvSpPr txBox="1">
            <a:spLocks/>
          </p:cNvSpPr>
          <p:nvPr/>
        </p:nvSpPr>
        <p:spPr>
          <a:xfrm>
            <a:off x="7469599" y="4622755"/>
            <a:ext cx="1674401" cy="435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t-PT" sz="1000" b="1" i="1" dirty="0">
                <a:solidFill>
                  <a:srgbClr val="3F5378"/>
                </a:solidFill>
              </a:rPr>
              <a:t>Prof.ª Andreia Veloso</a:t>
            </a:r>
          </a:p>
          <a:p>
            <a:pPr algn="r"/>
            <a:r>
              <a:rPr lang="pt-PT" sz="1000" b="1" i="1" dirty="0">
                <a:solidFill>
                  <a:srgbClr val="3F5378"/>
                </a:solidFill>
              </a:rPr>
              <a:t>2021</a:t>
            </a:r>
          </a:p>
          <a:p>
            <a:pPr algn="r"/>
            <a:endParaRPr lang="pt-PT" sz="1000" i="1" dirty="0">
              <a:solidFill>
                <a:srgbClr val="3F5378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PERSONALIZAR O SEU </a:t>
            </a:r>
            <a:r>
              <a:rPr lang="en" sz="3300" dirty="0">
                <a:solidFill>
                  <a:srgbClr val="FF9800"/>
                </a:solidFill>
              </a:rPr>
              <a:t>BROWSER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B0B2D46C-74A9-4941-B2C1-D49DA331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" y="1385741"/>
            <a:ext cx="6491703" cy="3700006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D604DBF6-12A1-6742-8124-BEBD55990117}"/>
              </a:ext>
            </a:extLst>
          </p:cNvPr>
          <p:cNvSpPr/>
          <p:nvPr/>
        </p:nvSpPr>
        <p:spPr>
          <a:xfrm>
            <a:off x="4921321" y="1643865"/>
            <a:ext cx="1655223" cy="2147299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>
            <a:off x="6576544" y="1416899"/>
            <a:ext cx="461254" cy="439075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765742" y="1605630"/>
            <a:ext cx="2093894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Para ver as opções do Menu, temos de clicar nos três pontinhos</a:t>
            </a:r>
          </a:p>
        </p:txBody>
      </p:sp>
      <p:pic>
        <p:nvPicPr>
          <p:cNvPr id="10" name="Imagem 9" descr="Uma imagem com mesa&#10;&#10;Descrição gerada automaticamente">
            <a:extLst>
              <a:ext uri="{FF2B5EF4-FFF2-40B4-BE49-F238E27FC236}">
                <a16:creationId xmlns:a16="http://schemas.microsoft.com/office/drawing/2014/main" id="{6AA52B88-2014-8B44-BF5C-1BE20CCC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186" y="1334482"/>
            <a:ext cx="3047214" cy="38090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INSERIR UM NOVO </a:t>
            </a:r>
            <a:r>
              <a:rPr lang="en" sz="3300" dirty="0">
                <a:solidFill>
                  <a:srgbClr val="FF9800"/>
                </a:solidFill>
              </a:rPr>
              <a:t>SEPARADOR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B0B2D46C-74A9-4941-B2C1-D49DA331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" y="1385741"/>
            <a:ext cx="6491703" cy="3700006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878865" y="1445374"/>
            <a:ext cx="2093894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Clicar nos três pontinhos, opção “Novo Separador”</a:t>
            </a:r>
          </a:p>
        </p:txBody>
      </p:sp>
      <p:pic>
        <p:nvPicPr>
          <p:cNvPr id="10" name="Imagem 9" descr="Uma imagem com mesa&#10;&#10;Descrição gerada automaticamente">
            <a:extLst>
              <a:ext uri="{FF2B5EF4-FFF2-40B4-BE49-F238E27FC236}">
                <a16:creationId xmlns:a16="http://schemas.microsoft.com/office/drawing/2014/main" id="{6AA52B88-2014-8B44-BF5C-1BE20CCC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330" y="1385741"/>
            <a:ext cx="3047214" cy="3809018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>
            <a:off x="4751109" y="1855974"/>
            <a:ext cx="2286689" cy="0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BD6E1E75-9A81-DE4A-931A-E80DED82865C}"/>
              </a:ext>
            </a:extLst>
          </p:cNvPr>
          <p:cNvSpPr/>
          <p:nvPr/>
        </p:nvSpPr>
        <p:spPr>
          <a:xfrm>
            <a:off x="1504514" y="1389140"/>
            <a:ext cx="302571" cy="232883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1000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JANELA DE NAVEGAÇÃO </a:t>
            </a:r>
            <a:r>
              <a:rPr lang="en" sz="3000" dirty="0">
                <a:solidFill>
                  <a:srgbClr val="FF9800"/>
                </a:solidFill>
              </a:rPr>
              <a:t>ANÓNIMA</a:t>
            </a:r>
            <a:endParaRPr sz="30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878865" y="1445374"/>
            <a:ext cx="2093894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Não guarda o histórico das páginas de Internet que abrimos</a:t>
            </a:r>
          </a:p>
        </p:txBody>
      </p:sp>
      <p:pic>
        <p:nvPicPr>
          <p:cNvPr id="4" name="Imagem 3" descr="Uma imagem com texto, captura de ecrã, eletrónica, computador&#10;&#10;Descrição gerada automaticamente">
            <a:extLst>
              <a:ext uri="{FF2B5EF4-FFF2-40B4-BE49-F238E27FC236}">
                <a16:creationId xmlns:a16="http://schemas.microsoft.com/office/drawing/2014/main" id="{A2A1A5E8-F62B-7C42-8078-2DDA72E86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2" b="7633"/>
          <a:stretch/>
        </p:blipFill>
        <p:spPr>
          <a:xfrm>
            <a:off x="67543" y="1395168"/>
            <a:ext cx="6594061" cy="3748332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>
            <a:off x="6661604" y="1650304"/>
            <a:ext cx="389645" cy="0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596BC4A5-3AAA-3C49-8A6B-A110B3EE0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35" y="1803468"/>
            <a:ext cx="5375371" cy="33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3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 dirty="0">
                <a:solidFill>
                  <a:srgbClr val="FF9800"/>
                </a:solidFill>
              </a:rPr>
              <a:t>HISTÓRICO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B0B2D46C-74A9-4941-B2C1-D49DA331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" y="1385741"/>
            <a:ext cx="6491703" cy="3700006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585969" y="1831192"/>
            <a:ext cx="2859687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Páginas visitadas</a:t>
            </a:r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703CA1F-2976-004D-8900-F83D15E75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14" y="1622023"/>
            <a:ext cx="5079240" cy="3448610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>
            <a:off x="4751110" y="2696066"/>
            <a:ext cx="2168164" cy="0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BD6E1E75-9A81-DE4A-931A-E80DED82865C}"/>
              </a:ext>
            </a:extLst>
          </p:cNvPr>
          <p:cNvSpPr/>
          <p:nvPr/>
        </p:nvSpPr>
        <p:spPr>
          <a:xfrm>
            <a:off x="1574276" y="2571749"/>
            <a:ext cx="2485979" cy="1180119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4B6DD2-7172-4847-B708-CADEC4020FF5}"/>
              </a:ext>
            </a:extLst>
          </p:cNvPr>
          <p:cNvSpPr/>
          <p:nvPr/>
        </p:nvSpPr>
        <p:spPr>
          <a:xfrm>
            <a:off x="1385740" y="4694548"/>
            <a:ext cx="1300899" cy="43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5397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 dirty="0">
                <a:solidFill>
                  <a:srgbClr val="FF9800"/>
                </a:solidFill>
              </a:rPr>
              <a:t>TRANSFERÊNCIAS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750830" y="1972595"/>
            <a:ext cx="2168165" cy="162844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Ficheiros transferidos para o nosso computador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4B6DD2-7172-4847-B708-CADEC4020FF5}"/>
              </a:ext>
            </a:extLst>
          </p:cNvPr>
          <p:cNvSpPr/>
          <p:nvPr/>
        </p:nvSpPr>
        <p:spPr>
          <a:xfrm>
            <a:off x="1385740" y="4694548"/>
            <a:ext cx="1300899" cy="43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6363F2-C1D2-C046-9879-1BAD51CD7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5" y="1449501"/>
            <a:ext cx="6612215" cy="3508992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>
            <a:off x="4751110" y="2696066"/>
            <a:ext cx="2168164" cy="0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264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 dirty="0">
                <a:solidFill>
                  <a:srgbClr val="FF9800"/>
                </a:solidFill>
              </a:rPr>
              <a:t>MARCADORES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B0B2D46C-74A9-4941-B2C1-D49DA331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" y="1385741"/>
            <a:ext cx="6491703" cy="3700006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585969" y="1913384"/>
            <a:ext cx="2859687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Páginas favoritas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4B6DD2-7172-4847-B708-CADEC4020FF5}"/>
              </a:ext>
            </a:extLst>
          </p:cNvPr>
          <p:cNvSpPr/>
          <p:nvPr/>
        </p:nvSpPr>
        <p:spPr>
          <a:xfrm>
            <a:off x="1385740" y="4694548"/>
            <a:ext cx="1300899" cy="43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E79E94D7-D3CB-714C-9093-4566FBE17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792" y="1559018"/>
            <a:ext cx="4688752" cy="3022047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>
            <a:off x="5815173" y="2767984"/>
            <a:ext cx="1104101" cy="0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BD6E1E75-9A81-DE4A-931A-E80DED82865C}"/>
              </a:ext>
            </a:extLst>
          </p:cNvPr>
          <p:cNvSpPr/>
          <p:nvPr/>
        </p:nvSpPr>
        <p:spPr>
          <a:xfrm>
            <a:off x="1868013" y="2571750"/>
            <a:ext cx="2485979" cy="1180119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18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600" dirty="0"/>
              <a:t>BARRA DE </a:t>
            </a:r>
            <a:r>
              <a:rPr lang="pt-PT" sz="3600" dirty="0">
                <a:solidFill>
                  <a:srgbClr val="FF9800"/>
                </a:solidFill>
              </a:rPr>
              <a:t>MARCADORES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422481" y="1903110"/>
            <a:ext cx="2859687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Barra de marcadores é um acesso mais rápido às nossas páginas favoritas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4B6DD2-7172-4847-B708-CADEC4020FF5}"/>
              </a:ext>
            </a:extLst>
          </p:cNvPr>
          <p:cNvSpPr/>
          <p:nvPr/>
        </p:nvSpPr>
        <p:spPr>
          <a:xfrm>
            <a:off x="1385740" y="4694548"/>
            <a:ext cx="1300899" cy="43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3DBC4AF-A76D-6549-A523-24E4E894E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0" y="1382153"/>
            <a:ext cx="6395627" cy="3580266"/>
          </a:xfrm>
          <a:prstGeom prst="rect">
            <a:avLst/>
          </a:prstGeom>
        </p:spPr>
      </p:pic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E79E94D7-D3CB-714C-9093-4566FBE17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20" y="1556228"/>
            <a:ext cx="5284757" cy="3406191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 flipV="1">
            <a:off x="2686639" y="2424067"/>
            <a:ext cx="3981289" cy="976680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BD6E1E75-9A81-DE4A-931A-E80DED82865C}"/>
              </a:ext>
            </a:extLst>
          </p:cNvPr>
          <p:cNvSpPr/>
          <p:nvPr/>
        </p:nvSpPr>
        <p:spPr>
          <a:xfrm>
            <a:off x="1219120" y="3196911"/>
            <a:ext cx="2736431" cy="296302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F25B4EC-671C-1248-AAB5-3DF3F8B35561}"/>
              </a:ext>
            </a:extLst>
          </p:cNvPr>
          <p:cNvSpPr/>
          <p:nvPr/>
        </p:nvSpPr>
        <p:spPr>
          <a:xfrm>
            <a:off x="108251" y="1680667"/>
            <a:ext cx="2613270" cy="222443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1679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4A84714D-9C0B-904C-8532-09C3A2C5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52" y="1312579"/>
            <a:ext cx="6481352" cy="3481721"/>
          </a:xfrm>
          <a:prstGeom prst="rect">
            <a:avLst/>
          </a:prstGeom>
        </p:spPr>
      </p:pic>
      <p:sp>
        <p:nvSpPr>
          <p:cNvPr id="6" name="Google Shape;418;p27">
            <a:extLst>
              <a:ext uri="{FF2B5EF4-FFF2-40B4-BE49-F238E27FC236}">
                <a16:creationId xmlns:a16="http://schemas.microsoft.com/office/drawing/2014/main" id="{0BFC523B-870A-F34A-8667-AD14769C13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ASPETO DO MEU </a:t>
            </a:r>
            <a:r>
              <a:rPr lang="en" sz="3000" dirty="0">
                <a:solidFill>
                  <a:srgbClr val="FF9800"/>
                </a:solidFill>
              </a:rPr>
              <a:t>BROWSER</a:t>
            </a:r>
            <a:endParaRPr sz="3000" dirty="0">
              <a:solidFill>
                <a:srgbClr val="FF9800"/>
              </a:solidFill>
            </a:endParaRPr>
          </a:p>
        </p:txBody>
      </p:sp>
      <p:pic>
        <p:nvPicPr>
          <p:cNvPr id="8" name="Gráfico 7" descr="Olho com preenchimento sólido">
            <a:extLst>
              <a:ext uri="{FF2B5EF4-FFF2-40B4-BE49-F238E27FC236}">
                <a16:creationId xmlns:a16="http://schemas.microsoft.com/office/drawing/2014/main" id="{BA2BF2BA-FD22-614E-9BBF-BE4209C5B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539" y="584640"/>
            <a:ext cx="382070" cy="38207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C9D144B-EDD2-8244-823A-05421E8C5B45}"/>
              </a:ext>
            </a:extLst>
          </p:cNvPr>
          <p:cNvSpPr/>
          <p:nvPr/>
        </p:nvSpPr>
        <p:spPr>
          <a:xfrm>
            <a:off x="6482993" y="1290855"/>
            <a:ext cx="2661007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Três pontinhos, Definições,</a:t>
            </a:r>
          </a:p>
          <a:p>
            <a:pPr algn="ctr"/>
            <a:r>
              <a:rPr lang="pt-PT" sz="2000" b="1" dirty="0"/>
              <a:t>Aspeto, </a:t>
            </a:r>
          </a:p>
          <a:p>
            <a:pPr algn="ctr"/>
            <a:r>
              <a:rPr lang="pt-PT" sz="2000" b="1" dirty="0"/>
              <a:t>Escolher um tema</a:t>
            </a:r>
          </a:p>
        </p:txBody>
      </p:sp>
      <p:cxnSp>
        <p:nvCxnSpPr>
          <p:cNvPr id="10" name="Conexão Reta Unidirecional 9">
            <a:extLst>
              <a:ext uri="{FF2B5EF4-FFF2-40B4-BE49-F238E27FC236}">
                <a16:creationId xmlns:a16="http://schemas.microsoft.com/office/drawing/2014/main" id="{09C47BD9-460C-D04A-AA8A-D90CA1A67B61}"/>
              </a:ext>
            </a:extLst>
          </p:cNvPr>
          <p:cNvCxnSpPr>
            <a:cxnSpLocks/>
          </p:cNvCxnSpPr>
          <p:nvPr/>
        </p:nvCxnSpPr>
        <p:spPr>
          <a:xfrm flipV="1">
            <a:off x="664609" y="1664413"/>
            <a:ext cx="6208802" cy="1356189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 descr="Uma imagem com texto, água, céu, exterior&#10;&#10;Descrição gerada automaticamente">
            <a:extLst>
              <a:ext uri="{FF2B5EF4-FFF2-40B4-BE49-F238E27FC236}">
                <a16:creationId xmlns:a16="http://schemas.microsoft.com/office/drawing/2014/main" id="{00E90E16-C057-0E49-9A6B-A6E76FC65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393" y="2843312"/>
            <a:ext cx="3809607" cy="24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42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 dirty="0">
                <a:solidFill>
                  <a:srgbClr val="FF9800"/>
                </a:solidFill>
              </a:rPr>
              <a:t>DEFINIÇÕES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B0B2D46C-74A9-4941-B2C1-D49DA331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" y="1385741"/>
            <a:ext cx="6491703" cy="3700006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541413" y="1831191"/>
            <a:ext cx="2859687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Permite aceder a todas as opções de personalização do nosso browser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4B6DD2-7172-4847-B708-CADEC4020FF5}"/>
              </a:ext>
            </a:extLst>
          </p:cNvPr>
          <p:cNvSpPr/>
          <p:nvPr/>
        </p:nvSpPr>
        <p:spPr>
          <a:xfrm>
            <a:off x="1385740" y="4694548"/>
            <a:ext cx="1300899" cy="43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 descr="Uma imagem com mesa&#10;&#10;Descrição gerada automaticamente">
            <a:extLst>
              <a:ext uri="{FF2B5EF4-FFF2-40B4-BE49-F238E27FC236}">
                <a16:creationId xmlns:a16="http://schemas.microsoft.com/office/drawing/2014/main" id="{C31A1DDE-36B5-9640-8975-0525FF541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200" y="1515080"/>
            <a:ext cx="2859687" cy="3628420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275987" y="2696065"/>
            <a:ext cx="530852" cy="2019031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BD6E1E75-9A81-DE4A-931A-E80DED82865C}"/>
              </a:ext>
            </a:extLst>
          </p:cNvPr>
          <p:cNvSpPr/>
          <p:nvPr/>
        </p:nvSpPr>
        <p:spPr>
          <a:xfrm>
            <a:off x="3790008" y="4602060"/>
            <a:ext cx="2485979" cy="226072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4485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600" dirty="0"/>
              <a:t>VERIFICAÇÃO D</a:t>
            </a:r>
            <a:r>
              <a:rPr lang="pt-PT" sz="3600" dirty="0"/>
              <a:t>E </a:t>
            </a:r>
            <a:r>
              <a:rPr lang="en" sz="3600" dirty="0">
                <a:solidFill>
                  <a:srgbClr val="FF9800"/>
                </a:solidFill>
              </a:rPr>
              <a:t>SEGURANÇA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541413" y="1831191"/>
            <a:ext cx="2859687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Devemos fazer verificações de segurança com regularidade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4B6DD2-7172-4847-B708-CADEC4020FF5}"/>
              </a:ext>
            </a:extLst>
          </p:cNvPr>
          <p:cNvSpPr/>
          <p:nvPr/>
        </p:nvSpPr>
        <p:spPr>
          <a:xfrm>
            <a:off x="1385740" y="4694548"/>
            <a:ext cx="1300899" cy="430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A2EEA2-63CC-4C4D-A60E-CB3154F0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4" y="1463557"/>
            <a:ext cx="6568960" cy="3679943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BD6E1E75-9A81-DE4A-931A-E80DED82865C}"/>
              </a:ext>
            </a:extLst>
          </p:cNvPr>
          <p:cNvSpPr/>
          <p:nvPr/>
        </p:nvSpPr>
        <p:spPr>
          <a:xfrm>
            <a:off x="1812724" y="2345678"/>
            <a:ext cx="3180515" cy="2513998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 flipV="1">
            <a:off x="4842619" y="2345678"/>
            <a:ext cx="2082163" cy="510879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DB71B38B-1EF3-E746-9E2E-1FD398630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74" y="2290575"/>
            <a:ext cx="1659173" cy="2834072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1ED56BA5-860D-8B49-B6D2-CF6244109475}"/>
              </a:ext>
            </a:extLst>
          </p:cNvPr>
          <p:cNvSpPr/>
          <p:nvPr/>
        </p:nvSpPr>
        <p:spPr>
          <a:xfrm>
            <a:off x="130029" y="2713447"/>
            <a:ext cx="1579460" cy="286219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626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 que </a:t>
            </a:r>
            <a:r>
              <a:rPr lang="en" sz="3600" dirty="0" err="1"/>
              <a:t>é</a:t>
            </a:r>
            <a:r>
              <a:rPr lang="en" sz="3600" dirty="0"/>
              <a:t> um BROWSER?</a:t>
            </a:r>
            <a:endParaRPr sz="3600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9565AAEB-0315-BE41-AA33-6FFFE5A2512A}"/>
              </a:ext>
            </a:extLst>
          </p:cNvPr>
          <p:cNvSpPr/>
          <p:nvPr/>
        </p:nvSpPr>
        <p:spPr>
          <a:xfrm>
            <a:off x="358733" y="2175531"/>
            <a:ext cx="2490787" cy="982119"/>
          </a:xfrm>
          <a:prstGeom prst="rect">
            <a:avLst/>
          </a:prstGeom>
          <a:solidFill>
            <a:srgbClr val="C7D4E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Browser</a:t>
            </a:r>
            <a:endParaRPr lang="pt-PT" sz="36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Seta para baixo 10">
            <a:extLst>
              <a:ext uri="{FF2B5EF4-FFF2-40B4-BE49-F238E27FC236}">
                <a16:creationId xmlns:a16="http://schemas.microsoft.com/office/drawing/2014/main" id="{5E3BADFD-BEA8-9F45-A7D5-5C0947BE7A8E}"/>
              </a:ext>
            </a:extLst>
          </p:cNvPr>
          <p:cNvSpPr/>
          <p:nvPr/>
        </p:nvSpPr>
        <p:spPr>
          <a:xfrm rot="16200000">
            <a:off x="3012200" y="2361589"/>
            <a:ext cx="471487" cy="566737"/>
          </a:xfrm>
          <a:prstGeom prst="downArrow">
            <a:avLst/>
          </a:prstGeom>
          <a:solidFill>
            <a:srgbClr val="C7D4E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83A9A41-C3CD-E646-830C-D6F960575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967" y="1572360"/>
            <a:ext cx="5459033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/>
            <a:r>
              <a:rPr lang="pt-PT" sz="2000" dirty="0"/>
              <a:t>É um programa criado para permitir a navegação pela Internet. É o que torna possível o acesso a sites.</a:t>
            </a:r>
          </a:p>
          <a:p>
            <a:pPr fontAlgn="base"/>
            <a:r>
              <a:rPr lang="pt-PT" sz="2000" dirty="0"/>
              <a:t> Um browser ode processar diversas linguagens, como HTML, ASP, PHP. </a:t>
            </a:r>
          </a:p>
          <a:p>
            <a:pPr fontAlgn="base"/>
            <a:r>
              <a:rPr lang="pt-PT" altLang="pt-PT" sz="2000" dirty="0"/>
              <a:t>Tem de estar instalado no computador, </a:t>
            </a:r>
            <a:r>
              <a:rPr lang="pt-PT" altLang="pt-PT" sz="2000" i="1" dirty="0" err="1"/>
              <a:t>tablets</a:t>
            </a:r>
            <a:r>
              <a:rPr lang="pt-PT" altLang="pt-PT" sz="2000" i="1" dirty="0"/>
              <a:t> </a:t>
            </a:r>
            <a:r>
              <a:rPr lang="pt-PT" altLang="pt-PT" sz="2000" dirty="0"/>
              <a:t>e </a:t>
            </a:r>
            <a:r>
              <a:rPr lang="pt-PT" altLang="pt-PT" sz="2000" i="1" dirty="0" err="1"/>
              <a:t>smartphones</a:t>
            </a:r>
            <a:r>
              <a:rPr lang="pt-PT" altLang="pt-PT" sz="2000" i="1" dirty="0"/>
              <a:t> </a:t>
            </a:r>
            <a:r>
              <a:rPr lang="pt-PT" altLang="pt-PT" sz="2000" dirty="0"/>
              <a:t>e, dependendo do sistema operativo, existem diversas opções.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0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C7690DA-5359-1A4A-8330-F4D02BDA036E}"/>
              </a:ext>
            </a:extLst>
          </p:cNvPr>
          <p:cNvSpPr/>
          <p:nvPr/>
        </p:nvSpPr>
        <p:spPr>
          <a:xfrm>
            <a:off x="5183347" y="2684871"/>
            <a:ext cx="35589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PT" sz="1100" dirty="0">
              <a:hlinkClick r:id="rId2"/>
            </a:endParaRPr>
          </a:p>
          <a:p>
            <a:r>
              <a:rPr lang="pt-PT" sz="1100" dirty="0">
                <a:hlinkClick r:id="rId2"/>
              </a:rPr>
              <a:t>https://4gnews.pt/browsers-mais-utilizados-do-mundo</a:t>
            </a:r>
            <a:r>
              <a:rPr lang="pt-PT" sz="1100" dirty="0"/>
              <a:t>/</a:t>
            </a:r>
          </a:p>
        </p:txBody>
      </p:sp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E4D6F7B1-8D96-424D-872E-D14EB64BF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92"/>
          <a:stretch/>
        </p:blipFill>
        <p:spPr>
          <a:xfrm>
            <a:off x="216816" y="1586694"/>
            <a:ext cx="4745936" cy="3207606"/>
          </a:xfrm>
          <a:prstGeom prst="rect">
            <a:avLst/>
          </a:prstGeom>
        </p:spPr>
      </p:pic>
      <p:sp>
        <p:nvSpPr>
          <p:cNvPr id="8" name="Google Shape;418;p27">
            <a:extLst>
              <a:ext uri="{FF2B5EF4-FFF2-40B4-BE49-F238E27FC236}">
                <a16:creationId xmlns:a16="http://schemas.microsoft.com/office/drawing/2014/main" id="{FA227F24-4D85-1B44-B724-D9523575E8A6}"/>
              </a:ext>
            </a:extLst>
          </p:cNvPr>
          <p:cNvSpPr txBox="1">
            <a:spLocks/>
          </p:cNvSpPr>
          <p:nvPr/>
        </p:nvSpPr>
        <p:spPr>
          <a:xfrm>
            <a:off x="366131" y="399325"/>
            <a:ext cx="6054209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pt-PT" sz="4800" dirty="0"/>
              <a:t>+</a:t>
            </a:r>
            <a:r>
              <a:rPr lang="pt-PT" sz="3600" dirty="0"/>
              <a:t> </a:t>
            </a:r>
            <a:r>
              <a:rPr lang="pt-PT" sz="3600" dirty="0">
                <a:solidFill>
                  <a:srgbClr val="FF9800"/>
                </a:solidFill>
              </a:rPr>
              <a:t>INFORMAÇÕES</a:t>
            </a:r>
            <a:endParaRPr lang="pt-PT" sz="3300" dirty="0">
              <a:solidFill>
                <a:srgbClr val="FF98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E709B07-4363-154D-8128-767806D7F5FD}"/>
              </a:ext>
            </a:extLst>
          </p:cNvPr>
          <p:cNvSpPr txBox="1"/>
          <p:nvPr/>
        </p:nvSpPr>
        <p:spPr>
          <a:xfrm>
            <a:off x="5400164" y="2609623"/>
            <a:ext cx="3442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Informação do site 4gnews, 9/01/2021</a:t>
            </a:r>
          </a:p>
        </p:txBody>
      </p:sp>
    </p:spTree>
    <p:extLst>
      <p:ext uri="{BB962C8B-B14F-4D97-AF65-F5344CB8AC3E}">
        <p14:creationId xmlns:p14="http://schemas.microsoft.com/office/powerpoint/2010/main" val="2893505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4"/>
          <p:cNvSpPr txBox="1">
            <a:spLocks noGrp="1"/>
          </p:cNvSpPr>
          <p:nvPr>
            <p:ph type="ctrTitle" idx="4294967295"/>
          </p:nvPr>
        </p:nvSpPr>
        <p:spPr>
          <a:xfrm>
            <a:off x="-1211196" y="396540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accent5"/>
                </a:solidFill>
              </a:rPr>
              <a:t>Obrigada</a:t>
            </a:r>
            <a:r>
              <a:rPr lang="en" sz="2400" dirty="0">
                <a:solidFill>
                  <a:schemeClr val="accent5"/>
                </a:solidFill>
              </a:rPr>
              <a:t> pela </a:t>
            </a:r>
            <a:r>
              <a:rPr lang="en" sz="2400" dirty="0" err="1">
                <a:solidFill>
                  <a:schemeClr val="accent5"/>
                </a:solidFill>
              </a:rPr>
              <a:t>vossa</a:t>
            </a:r>
            <a:r>
              <a:rPr lang="en" sz="2400" dirty="0">
                <a:solidFill>
                  <a:schemeClr val="accent5"/>
                </a:solidFill>
              </a:rPr>
              <a:t> </a:t>
            </a:r>
            <a:r>
              <a:rPr lang="en" sz="2400" dirty="0" err="1">
                <a:solidFill>
                  <a:schemeClr val="accent5"/>
                </a:solidFill>
              </a:rPr>
              <a:t>atenção</a:t>
            </a:r>
            <a:r>
              <a:rPr lang="en" sz="2400" dirty="0">
                <a:solidFill>
                  <a:schemeClr val="accent5"/>
                </a:solidFill>
              </a:rPr>
              <a:t>!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504" name="Google Shape;504;p34"/>
          <p:cNvSpPr txBox="1">
            <a:spLocks noGrp="1"/>
          </p:cNvSpPr>
          <p:nvPr>
            <p:ph type="subTitle" idx="4294967295"/>
          </p:nvPr>
        </p:nvSpPr>
        <p:spPr>
          <a:xfrm>
            <a:off x="3339101" y="3294300"/>
            <a:ext cx="65937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/>
              <a:t>Prof.ª Andreia Veloso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 err="1"/>
              <a:t>andreia.veloso@gmail.com</a:t>
            </a:r>
            <a:endParaRPr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err="1"/>
              <a:t>Exemplos</a:t>
            </a:r>
            <a:r>
              <a:rPr lang="en" sz="4000" dirty="0"/>
              <a:t> de BROWSERS</a:t>
            </a:r>
            <a:endParaRPr sz="4000" dirty="0"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tângulo 13">
            <a:extLst>
              <a:ext uri="{FF2B5EF4-FFF2-40B4-BE49-F238E27FC236}">
                <a16:creationId xmlns:a16="http://schemas.microsoft.com/office/drawing/2014/main" id="{3D289060-04D4-AE4A-BF98-2FF0CB38D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316" y="2421277"/>
            <a:ext cx="357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4800">
                <a:solidFill>
                  <a:srgbClr val="000000"/>
                </a:solidFill>
                <a:latin typeface="DINOT-Regular"/>
              </a:rPr>
              <a:t> </a:t>
            </a:r>
            <a:endParaRPr lang="pt-PT" altLang="pt-PT" sz="480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D5626F5-AE5B-884E-A789-89076A83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02010">
                  <a:alpha val="6275"/>
                </a:srgbClr>
              </a:clrFrom>
              <a:clrTo>
                <a:srgbClr val="2020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9706" b="51772"/>
          <a:stretch>
            <a:fillRect/>
          </a:stretch>
        </p:blipFill>
        <p:spPr bwMode="auto">
          <a:xfrm>
            <a:off x="55738" y="1117728"/>
            <a:ext cx="8435181" cy="180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0A2D0FB-21F3-B847-954A-85A9BBF90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46593" r="79588" b="29897"/>
          <a:stretch>
            <a:fillRect/>
          </a:stretch>
        </p:blipFill>
        <p:spPr bwMode="auto">
          <a:xfrm>
            <a:off x="204186" y="2869795"/>
            <a:ext cx="1739789" cy="87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9B0A73B-16A1-2A41-9AC9-92E9B212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1" r="80522"/>
          <a:stretch>
            <a:fillRect/>
          </a:stretch>
        </p:blipFill>
        <p:spPr bwMode="auto">
          <a:xfrm>
            <a:off x="309921" y="3725537"/>
            <a:ext cx="13192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59F4DE7-E05D-264B-BD90-44052A79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46593" r="60277" b="29897"/>
          <a:stretch>
            <a:fillRect/>
          </a:stretch>
        </p:blipFill>
        <p:spPr bwMode="auto">
          <a:xfrm>
            <a:off x="1985789" y="2869795"/>
            <a:ext cx="1739789" cy="87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97B329B-5DF4-1C49-A653-EAD40548F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7" t="46593" r="40286" b="27721"/>
          <a:stretch>
            <a:fillRect/>
          </a:stretch>
        </p:blipFill>
        <p:spPr bwMode="auto">
          <a:xfrm>
            <a:off x="3864765" y="2870995"/>
            <a:ext cx="1739789" cy="9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CF936F4-68B6-0C4F-966E-3EF50A2D7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9" t="46593" r="20474" b="27835"/>
          <a:stretch>
            <a:fillRect/>
          </a:stretch>
        </p:blipFill>
        <p:spPr bwMode="auto">
          <a:xfrm>
            <a:off x="5691382" y="2870995"/>
            <a:ext cx="1777458" cy="97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13310CC-2D31-4F4C-981C-1D4321D94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4" t="46593" r="1891" b="27835"/>
          <a:stretch>
            <a:fillRect/>
          </a:stretch>
        </p:blipFill>
        <p:spPr bwMode="auto">
          <a:xfrm>
            <a:off x="7458803" y="2869795"/>
            <a:ext cx="1685197" cy="9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C56FA02-1753-0B46-AF9B-1FD0A34C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8" t="71100" r="3847" b="6071"/>
          <a:stretch>
            <a:fillRect/>
          </a:stretch>
        </p:blipFill>
        <p:spPr bwMode="auto">
          <a:xfrm>
            <a:off x="7698331" y="3712823"/>
            <a:ext cx="1130053" cy="74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038A202-E1EC-7540-B644-A630FC947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03" y="3791289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0289960-6E32-E144-867B-69466CAA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89" y="3673460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373BBCF-ECCD-DB44-82C0-AD29EBAD9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24" y="3748153"/>
            <a:ext cx="747632" cy="74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BFF1A485-21CB-AB42-87EA-A722A2EFA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338" y="4514922"/>
            <a:ext cx="10921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1600" b="1" dirty="0">
                <a:solidFill>
                  <a:srgbClr val="0079DE"/>
                </a:solidFill>
              </a:rPr>
              <a:t>Microsoft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1600" b="1" dirty="0" err="1">
                <a:solidFill>
                  <a:srgbClr val="0079DE"/>
                </a:solidFill>
              </a:rPr>
              <a:t>Edge</a:t>
            </a:r>
            <a:endParaRPr lang="pt-PT" altLang="pt-PT" sz="1600" b="1" dirty="0">
              <a:solidFill>
                <a:srgbClr val="0079DE"/>
              </a:solidFill>
            </a:endParaRPr>
          </a:p>
        </p:txBody>
      </p:sp>
      <p:pic>
        <p:nvPicPr>
          <p:cNvPr id="2050" name="Picture 2" descr="Baixe o Navegador Microsoft Edge | Microsoft">
            <a:extLst>
              <a:ext uri="{FF2B5EF4-FFF2-40B4-BE49-F238E27FC236}">
                <a16:creationId xmlns:a16="http://schemas.microsoft.com/office/drawing/2014/main" id="{85E03186-C4B1-0D45-B41B-DF1E6592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67" y="3775306"/>
            <a:ext cx="822325" cy="6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title"/>
          </p:nvPr>
        </p:nvSpPr>
        <p:spPr>
          <a:xfrm>
            <a:off x="84810" y="444998"/>
            <a:ext cx="7610534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</a:rPr>
              <a:t>EVOLUÇÃO DOS </a:t>
            </a:r>
            <a:r>
              <a:rPr lang="en" sz="4400" dirty="0">
                <a:solidFill>
                  <a:schemeClr val="accent5"/>
                </a:solidFill>
              </a:rPr>
              <a:t>BROWSERS</a:t>
            </a:r>
            <a:endParaRPr sz="4400" dirty="0">
              <a:solidFill>
                <a:schemeClr val="accent5"/>
              </a:solidFill>
            </a:endParaRPr>
          </a:p>
        </p:txBody>
      </p:sp>
      <p:pic>
        <p:nvPicPr>
          <p:cNvPr id="2" name="Multimédia Online 1" descr="Most Popular Web Browsers 1993 - 2020">
            <a:hlinkClick r:id="" action="ppaction://media"/>
            <a:extLst>
              <a:ext uri="{FF2B5EF4-FFF2-40B4-BE49-F238E27FC236}">
                <a16:creationId xmlns:a16="http://schemas.microsoft.com/office/drawing/2014/main" id="{08684188-F0DB-954E-B135-6CA75D40F6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08122" y="1338786"/>
            <a:ext cx="6160498" cy="348068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014376F-08C7-6647-8834-40ECC66D2B7B}"/>
              </a:ext>
            </a:extLst>
          </p:cNvPr>
          <p:cNvSpPr/>
          <p:nvPr/>
        </p:nvSpPr>
        <p:spPr>
          <a:xfrm>
            <a:off x="1084458" y="4912226"/>
            <a:ext cx="4262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hlinkClick r:id="rId5"/>
              </a:rPr>
              <a:t>https://</a:t>
            </a:r>
            <a:r>
              <a:rPr lang="pt-PT" dirty="0" err="1">
                <a:hlinkClick r:id="rId5"/>
              </a:rPr>
              <a:t>www.youtube.com</a:t>
            </a:r>
            <a:r>
              <a:rPr lang="pt-PT" dirty="0">
                <a:hlinkClick r:id="rId5"/>
              </a:rPr>
              <a:t>/</a:t>
            </a:r>
            <a:r>
              <a:rPr lang="pt-PT" dirty="0" err="1">
                <a:hlinkClick r:id="rId5"/>
              </a:rPr>
              <a:t>watch?v</a:t>
            </a:r>
            <a:r>
              <a:rPr lang="pt-PT" dirty="0">
                <a:hlinkClick r:id="rId5"/>
              </a:rPr>
              <a:t>=W4wWdmfOibY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ENDEREÇOS DA INTERNET</a:t>
            </a:r>
            <a:endParaRPr sz="3600" dirty="0"/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tângulo 13">
            <a:extLst>
              <a:ext uri="{FF2B5EF4-FFF2-40B4-BE49-F238E27FC236}">
                <a16:creationId xmlns:a16="http://schemas.microsoft.com/office/drawing/2014/main" id="{96F36F59-F08A-904F-850D-EC204E6C2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288" y="4989513"/>
            <a:ext cx="357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4800">
                <a:solidFill>
                  <a:srgbClr val="000000"/>
                </a:solidFill>
                <a:latin typeface="DINOT-Regular"/>
              </a:rPr>
              <a:t> </a:t>
            </a:r>
            <a:endParaRPr lang="pt-PT" altLang="pt-PT" sz="480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55D889A-5254-B04E-A5CD-5CC02F42AB25}"/>
              </a:ext>
            </a:extLst>
          </p:cNvPr>
          <p:cNvSpPr/>
          <p:nvPr/>
        </p:nvSpPr>
        <p:spPr>
          <a:xfrm>
            <a:off x="2774950" y="1948510"/>
            <a:ext cx="3543300" cy="735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 b="1" dirty="0">
              <a:solidFill>
                <a:srgbClr val="000000"/>
              </a:solidFill>
              <a:latin typeface="DINOT-Bold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bg1"/>
                </a:solidFill>
              </a:rPr>
              <a:t>Endereço da Internet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chemeClr val="bg1"/>
                </a:solidFill>
              </a:rPr>
              <a:t>ou</a:t>
            </a:r>
            <a:r>
              <a:rPr lang="pt-PT" sz="2400" b="1" dirty="0">
                <a:solidFill>
                  <a:schemeClr val="bg1"/>
                </a:solidFill>
              </a:rPr>
              <a:t> URL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 dirty="0"/>
          </a:p>
        </p:txBody>
      </p:sp>
      <p:sp>
        <p:nvSpPr>
          <p:cNvPr id="10" name="Seta para baixo 4">
            <a:extLst>
              <a:ext uri="{FF2B5EF4-FFF2-40B4-BE49-F238E27FC236}">
                <a16:creationId xmlns:a16="http://schemas.microsoft.com/office/drawing/2014/main" id="{6C115C69-3BE9-A94B-B05A-2080A2959E76}"/>
              </a:ext>
            </a:extLst>
          </p:cNvPr>
          <p:cNvSpPr/>
          <p:nvPr/>
        </p:nvSpPr>
        <p:spPr>
          <a:xfrm>
            <a:off x="4296541" y="2699989"/>
            <a:ext cx="471488" cy="566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E55A755-A8AF-3049-A536-967255AAB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75" y="3209925"/>
            <a:ext cx="612936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2400" b="1" i="1"/>
              <a:t>Protocolo://domínio.sufixo/caminho/recurso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1841FA2-C18B-594B-815F-D8371F16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59" y="3671888"/>
            <a:ext cx="57705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">
            <a:extLst>
              <a:ext uri="{FF2B5EF4-FFF2-40B4-BE49-F238E27FC236}">
                <a16:creationId xmlns:a16="http://schemas.microsoft.com/office/drawing/2014/main" id="{8D2F2A22-B0DA-244C-B753-34F1A0F4A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54" y="1249072"/>
            <a:ext cx="8334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1800" b="1" dirty="0">
                <a:solidFill>
                  <a:srgbClr val="000000"/>
                </a:solidFill>
              </a:rPr>
              <a:t>Regras dos endereços de Internet</a:t>
            </a:r>
            <a:endParaRPr lang="pt-PT" altLang="pt-PT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1800" dirty="0">
                <a:solidFill>
                  <a:srgbClr val="000000"/>
                </a:solidFill>
              </a:rPr>
              <a:t>- Não têm espaços, letras maiúsculas, acentos, cedilhas.</a:t>
            </a:r>
            <a:endParaRPr lang="pt-PT" altLang="pt-PT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1800" dirty="0">
                <a:solidFill>
                  <a:srgbClr val="000000"/>
                </a:solidFill>
              </a:rPr>
              <a:t>​</a:t>
            </a:r>
            <a:endParaRPr lang="pt-PT" altLang="pt-PT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pt-PT" altLang="pt-PT" sz="1800" dirty="0"/>
            </a:br>
            <a:endParaRPr lang="pt-PT" altLang="pt-PT" sz="1800" dirty="0"/>
          </a:p>
        </p:txBody>
      </p:sp>
    </p:spTree>
    <p:extLst>
      <p:ext uri="{BB962C8B-B14F-4D97-AF65-F5344CB8AC3E}">
        <p14:creationId xmlns:p14="http://schemas.microsoft.com/office/powerpoint/2010/main" val="362712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PÁGINAS</a:t>
            </a:r>
            <a:r>
              <a:rPr lang="en" sz="3600" dirty="0"/>
              <a:t> DA INTERNET</a:t>
            </a:r>
            <a:endParaRPr sz="3600" dirty="0"/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tângulo 13">
            <a:extLst>
              <a:ext uri="{FF2B5EF4-FFF2-40B4-BE49-F238E27FC236}">
                <a16:creationId xmlns:a16="http://schemas.microsoft.com/office/drawing/2014/main" id="{96F36F59-F08A-904F-850D-EC204E6C2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288" y="4989513"/>
            <a:ext cx="357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4800">
                <a:solidFill>
                  <a:srgbClr val="000000"/>
                </a:solidFill>
                <a:latin typeface="DINOT-Regular"/>
              </a:rPr>
              <a:t> </a:t>
            </a:r>
            <a:endParaRPr lang="pt-PT" altLang="pt-PT" sz="480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3633D77D-B1AF-1345-AB50-E177FAFF29D4}"/>
              </a:ext>
            </a:extLst>
          </p:cNvPr>
          <p:cNvSpPr txBox="1">
            <a:spLocks/>
          </p:cNvSpPr>
          <p:nvPr/>
        </p:nvSpPr>
        <p:spPr>
          <a:xfrm>
            <a:off x="1748272" y="1429547"/>
            <a:ext cx="5391626" cy="375424"/>
          </a:xfrm>
          <a:prstGeom prst="rect">
            <a:avLst/>
          </a:prstGeom>
          <a:noFill/>
          <a:ln w="12700">
            <a:solidFill>
              <a:srgbClr val="2F528F"/>
            </a:solidFill>
          </a:ln>
        </p:spPr>
        <p:txBody>
          <a:bodyPr spcFirstLastPara="1" vert="horz" wrap="square" lIns="0" tIns="16193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391478">
              <a:spcBef>
                <a:spcPts val="127"/>
              </a:spcBef>
            </a:pPr>
            <a:r>
              <a:rPr lang="pt-PT" sz="2250" dirty="0">
                <a:solidFill>
                  <a:schemeClr val="tx1"/>
                </a:solidFill>
              </a:rPr>
              <a:t>É</a:t>
            </a:r>
            <a:r>
              <a:rPr lang="pt-PT" sz="2250" spc="-8" dirty="0">
                <a:solidFill>
                  <a:schemeClr val="tx1"/>
                </a:solidFill>
              </a:rPr>
              <a:t> seguro</a:t>
            </a:r>
            <a:r>
              <a:rPr lang="pt-PT" sz="2250" spc="-4" dirty="0">
                <a:solidFill>
                  <a:schemeClr val="tx1"/>
                </a:solidFill>
              </a:rPr>
              <a:t> </a:t>
            </a:r>
            <a:r>
              <a:rPr lang="pt-PT" sz="2250" spc="-8" dirty="0">
                <a:solidFill>
                  <a:schemeClr val="tx1"/>
                </a:solidFill>
              </a:rPr>
              <a:t>visitar</a:t>
            </a:r>
            <a:r>
              <a:rPr lang="pt-PT" sz="2250" spc="-11" dirty="0">
                <a:solidFill>
                  <a:schemeClr val="tx1"/>
                </a:solidFill>
              </a:rPr>
              <a:t> </a:t>
            </a:r>
            <a:r>
              <a:rPr lang="pt-PT" sz="2250" spc="-4" dirty="0">
                <a:solidFill>
                  <a:schemeClr val="tx1"/>
                </a:solidFill>
              </a:rPr>
              <a:t>as</a:t>
            </a:r>
            <a:r>
              <a:rPr lang="pt-PT" sz="2250" dirty="0">
                <a:solidFill>
                  <a:schemeClr val="tx1"/>
                </a:solidFill>
              </a:rPr>
              <a:t> </a:t>
            </a:r>
            <a:r>
              <a:rPr lang="pt-PT" sz="2250" spc="-4" dirty="0">
                <a:solidFill>
                  <a:schemeClr val="tx1"/>
                </a:solidFill>
              </a:rPr>
              <a:t>páginas</a:t>
            </a:r>
            <a:r>
              <a:rPr lang="pt-PT" sz="2250" dirty="0">
                <a:solidFill>
                  <a:schemeClr val="tx1"/>
                </a:solidFill>
              </a:rPr>
              <a:t> de</a:t>
            </a:r>
            <a:r>
              <a:rPr lang="pt-PT" sz="2250" spc="-8" dirty="0">
                <a:solidFill>
                  <a:schemeClr val="tx1"/>
                </a:solidFill>
              </a:rPr>
              <a:t> </a:t>
            </a:r>
            <a:r>
              <a:rPr lang="pt-PT" sz="2250" spc="-11" dirty="0">
                <a:solidFill>
                  <a:schemeClr val="tx1"/>
                </a:solidFill>
              </a:rPr>
              <a:t>Internet?</a:t>
            </a:r>
            <a:endParaRPr lang="pt-PT" sz="2250" dirty="0">
              <a:solidFill>
                <a:schemeClr val="tx1"/>
              </a:solidFill>
            </a:endParaRPr>
          </a:p>
        </p:txBody>
      </p:sp>
      <p:pic>
        <p:nvPicPr>
          <p:cNvPr id="23" name="object 9">
            <a:extLst>
              <a:ext uri="{FF2B5EF4-FFF2-40B4-BE49-F238E27FC236}">
                <a16:creationId xmlns:a16="http://schemas.microsoft.com/office/drawing/2014/main" id="{273AA52D-3E41-B54C-AE16-10FC212ADD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8272" y="2008180"/>
            <a:ext cx="5065565" cy="28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403089" y="410289"/>
            <a:ext cx="788166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91478">
              <a:spcBef>
                <a:spcPts val="124"/>
              </a:spcBef>
            </a:pPr>
            <a:r>
              <a:rPr lang="pt-PT" sz="2800" dirty="0">
                <a:solidFill>
                  <a:srgbClr val="FFFFFF"/>
                </a:solidFill>
              </a:rPr>
              <a:t>É</a:t>
            </a:r>
            <a:r>
              <a:rPr lang="pt-PT" sz="2800" spc="-8" dirty="0">
                <a:solidFill>
                  <a:srgbClr val="FFFFFF"/>
                </a:solidFill>
              </a:rPr>
              <a:t> seguro</a:t>
            </a:r>
            <a:r>
              <a:rPr lang="pt-PT" sz="2800" spc="-4" dirty="0">
                <a:solidFill>
                  <a:srgbClr val="FFFFFF"/>
                </a:solidFill>
              </a:rPr>
              <a:t> </a:t>
            </a:r>
            <a:r>
              <a:rPr lang="pt-PT" sz="2800" spc="-8" dirty="0">
                <a:solidFill>
                  <a:srgbClr val="FFFFFF"/>
                </a:solidFill>
              </a:rPr>
              <a:t>visitar</a:t>
            </a:r>
            <a:r>
              <a:rPr lang="pt-PT" sz="2800" spc="-11" dirty="0">
                <a:solidFill>
                  <a:srgbClr val="FFFFFF"/>
                </a:solidFill>
              </a:rPr>
              <a:t> </a:t>
            </a:r>
            <a:r>
              <a:rPr lang="pt-PT" sz="2800" spc="-4" dirty="0">
                <a:solidFill>
                  <a:srgbClr val="FFFFFF"/>
                </a:solidFill>
              </a:rPr>
              <a:t>as</a:t>
            </a:r>
            <a:r>
              <a:rPr lang="pt-PT" sz="2800" dirty="0">
                <a:solidFill>
                  <a:srgbClr val="FFFFFF"/>
                </a:solidFill>
              </a:rPr>
              <a:t> </a:t>
            </a:r>
            <a:r>
              <a:rPr lang="pt-PT" sz="2800" spc="-4" dirty="0">
                <a:solidFill>
                  <a:srgbClr val="FFFFFF"/>
                </a:solidFill>
              </a:rPr>
              <a:t>páginas</a:t>
            </a:r>
            <a:r>
              <a:rPr lang="pt-PT" sz="2800" dirty="0">
                <a:solidFill>
                  <a:srgbClr val="FFFFFF"/>
                </a:solidFill>
              </a:rPr>
              <a:t> de</a:t>
            </a:r>
            <a:r>
              <a:rPr lang="pt-PT" sz="2800" spc="-8" dirty="0">
                <a:solidFill>
                  <a:srgbClr val="FFFFFF"/>
                </a:solidFill>
              </a:rPr>
              <a:t> </a:t>
            </a:r>
            <a:r>
              <a:rPr lang="pt-PT" sz="2800" spc="-11" dirty="0">
                <a:solidFill>
                  <a:srgbClr val="FFFFFF"/>
                </a:solidFill>
              </a:rPr>
              <a:t>Internet?</a:t>
            </a:r>
            <a:endParaRPr lang="pt-PT" sz="2800" dirty="0"/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tângulo 13">
            <a:extLst>
              <a:ext uri="{FF2B5EF4-FFF2-40B4-BE49-F238E27FC236}">
                <a16:creationId xmlns:a16="http://schemas.microsoft.com/office/drawing/2014/main" id="{96F36F59-F08A-904F-850D-EC204E6C2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736" y="4061922"/>
            <a:ext cx="357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PT" altLang="pt-PT" sz="4800">
                <a:solidFill>
                  <a:srgbClr val="000000"/>
                </a:solidFill>
                <a:latin typeface="DINOT-Regular"/>
              </a:rPr>
              <a:t> </a:t>
            </a:r>
            <a:endParaRPr lang="pt-PT" altLang="pt-PT" sz="4800"/>
          </a:p>
        </p:txBody>
      </p:sp>
      <p:pic>
        <p:nvPicPr>
          <p:cNvPr id="12" name="object 6">
            <a:extLst>
              <a:ext uri="{FF2B5EF4-FFF2-40B4-BE49-F238E27FC236}">
                <a16:creationId xmlns:a16="http://schemas.microsoft.com/office/drawing/2014/main" id="{DE121B52-D052-AB41-800E-CEAA6F4A475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5818" y="1438915"/>
            <a:ext cx="5145967" cy="1503692"/>
          </a:xfrm>
          <a:prstGeom prst="rect">
            <a:avLst/>
          </a:prstGeom>
        </p:spPr>
      </p:pic>
      <p:grpSp>
        <p:nvGrpSpPr>
          <p:cNvPr id="16" name="object 10">
            <a:extLst>
              <a:ext uri="{FF2B5EF4-FFF2-40B4-BE49-F238E27FC236}">
                <a16:creationId xmlns:a16="http://schemas.microsoft.com/office/drawing/2014/main" id="{411B64CD-587B-3F45-AB7A-8CF43136A953}"/>
              </a:ext>
            </a:extLst>
          </p:cNvPr>
          <p:cNvGrpSpPr/>
          <p:nvPr/>
        </p:nvGrpSpPr>
        <p:grpSpPr>
          <a:xfrm>
            <a:off x="914923" y="2942607"/>
            <a:ext cx="6858000" cy="2457450"/>
            <a:chOff x="0" y="3429000"/>
            <a:chExt cx="9144001" cy="3276600"/>
          </a:xfrm>
        </p:grpSpPr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6306B321-900D-C041-A0E6-300878632902}"/>
                </a:ext>
              </a:extLst>
            </p:cNvPr>
            <p:cNvSpPr/>
            <p:nvPr/>
          </p:nvSpPr>
          <p:spPr>
            <a:xfrm>
              <a:off x="3966362" y="3538842"/>
              <a:ext cx="3218815" cy="3004820"/>
            </a:xfrm>
            <a:custGeom>
              <a:avLst/>
              <a:gdLst/>
              <a:ahLst/>
              <a:cxnLst/>
              <a:rect l="l" t="t" r="r" b="b"/>
              <a:pathLst>
                <a:path w="3218815" h="3004820">
                  <a:moveTo>
                    <a:pt x="938149" y="2137562"/>
                  </a:moveTo>
                  <a:lnTo>
                    <a:pt x="0" y="2137562"/>
                  </a:lnTo>
                  <a:lnTo>
                    <a:pt x="0" y="3004464"/>
                  </a:lnTo>
                  <a:lnTo>
                    <a:pt x="938149" y="3004464"/>
                  </a:lnTo>
                  <a:lnTo>
                    <a:pt x="938149" y="2137562"/>
                  </a:lnTo>
                  <a:close/>
                </a:path>
                <a:path w="3218815" h="3004820">
                  <a:moveTo>
                    <a:pt x="3218205" y="0"/>
                  </a:moveTo>
                  <a:lnTo>
                    <a:pt x="2458186" y="0"/>
                  </a:lnTo>
                  <a:lnTo>
                    <a:pt x="2458186" y="926274"/>
                  </a:lnTo>
                  <a:lnTo>
                    <a:pt x="3218205" y="926274"/>
                  </a:lnTo>
                  <a:lnTo>
                    <a:pt x="32182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8" name="object 12">
              <a:extLst>
                <a:ext uri="{FF2B5EF4-FFF2-40B4-BE49-F238E27FC236}">
                  <a16:creationId xmlns:a16="http://schemas.microsoft.com/office/drawing/2014/main" id="{D7A68C8B-1768-0245-AFCD-D8CDA2A7455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429000"/>
              <a:ext cx="9144000" cy="3276600"/>
            </a:xfrm>
            <a:prstGeom prst="rect">
              <a:avLst/>
            </a:prstGeom>
          </p:spPr>
        </p:pic>
      </p:grpSp>
      <p:sp>
        <p:nvSpPr>
          <p:cNvPr id="19" name="object 13">
            <a:extLst>
              <a:ext uri="{FF2B5EF4-FFF2-40B4-BE49-F238E27FC236}">
                <a16:creationId xmlns:a16="http://schemas.microsoft.com/office/drawing/2014/main" id="{358B3649-B019-2B41-9FF7-7C2E0D79FDC0}"/>
              </a:ext>
            </a:extLst>
          </p:cNvPr>
          <p:cNvSpPr txBox="1"/>
          <p:nvPr/>
        </p:nvSpPr>
        <p:spPr>
          <a:xfrm>
            <a:off x="1707266" y="3458862"/>
            <a:ext cx="5048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Cliente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48E3D14B-8A8C-4540-93EF-0D66660BF427}"/>
              </a:ext>
            </a:extLst>
          </p:cNvPr>
          <p:cNvSpPr txBox="1"/>
          <p:nvPr/>
        </p:nvSpPr>
        <p:spPr>
          <a:xfrm>
            <a:off x="6578393" y="4114944"/>
            <a:ext cx="7524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Servidores</a:t>
            </a:r>
            <a:endParaRPr sz="13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06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CONHECER O SEU </a:t>
            </a:r>
            <a:r>
              <a:rPr lang="en" sz="3300" dirty="0">
                <a:solidFill>
                  <a:srgbClr val="FF9800"/>
                </a:solidFill>
              </a:rPr>
              <a:t>BROWSER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Google Chrome – Download the fast, secure browser from Google">
            <a:extLst>
              <a:ext uri="{FF2B5EF4-FFF2-40B4-BE49-F238E27FC236}">
                <a16:creationId xmlns:a16="http://schemas.microsoft.com/office/drawing/2014/main" id="{5AB66E07-C43A-D64D-82DD-43676A1E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9" y="1405626"/>
            <a:ext cx="6054209" cy="365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D250814-C0AF-954B-983D-FD8C3262FB23}"/>
              </a:ext>
            </a:extLst>
          </p:cNvPr>
          <p:cNvSpPr/>
          <p:nvPr/>
        </p:nvSpPr>
        <p:spPr>
          <a:xfrm>
            <a:off x="842480" y="1756881"/>
            <a:ext cx="1510301" cy="256854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0B3950A-CC46-254F-8F51-35A31DF142E5}"/>
              </a:ext>
            </a:extLst>
          </p:cNvPr>
          <p:cNvSpPr/>
          <p:nvPr/>
        </p:nvSpPr>
        <p:spPr>
          <a:xfrm>
            <a:off x="2505181" y="1657564"/>
            <a:ext cx="1029129" cy="256854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9CAC0BF-83D5-7348-B00F-08761C106791}"/>
              </a:ext>
            </a:extLst>
          </p:cNvPr>
          <p:cNvSpPr/>
          <p:nvPr/>
        </p:nvSpPr>
        <p:spPr>
          <a:xfrm>
            <a:off x="5301465" y="1769139"/>
            <a:ext cx="452063" cy="256854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2AB2C22-5EBA-2749-9CFE-04A643AB59E5}"/>
              </a:ext>
            </a:extLst>
          </p:cNvPr>
          <p:cNvSpPr/>
          <p:nvPr/>
        </p:nvSpPr>
        <p:spPr>
          <a:xfrm>
            <a:off x="2024009" y="3288128"/>
            <a:ext cx="2178121" cy="914002"/>
          </a:xfrm>
          <a:prstGeom prst="rect">
            <a:avLst/>
          </a:prstGeom>
          <a:noFill/>
          <a:ln w="57150">
            <a:solidFill>
              <a:srgbClr val="FF98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Conexão Reta Unidirecional 3">
            <a:extLst>
              <a:ext uri="{FF2B5EF4-FFF2-40B4-BE49-F238E27FC236}">
                <a16:creationId xmlns:a16="http://schemas.microsoft.com/office/drawing/2014/main" id="{DCD8AED2-E85B-0C40-8FFC-DEA827370D95}"/>
              </a:ext>
            </a:extLst>
          </p:cNvPr>
          <p:cNvCxnSpPr>
            <a:cxnSpLocks/>
          </p:cNvCxnSpPr>
          <p:nvPr/>
        </p:nvCxnSpPr>
        <p:spPr>
          <a:xfrm>
            <a:off x="2352781" y="2025993"/>
            <a:ext cx="4454058" cy="1203090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6284F56A-86A8-2F49-B31C-3DB4DF270BC3}"/>
              </a:ext>
            </a:extLst>
          </p:cNvPr>
          <p:cNvCxnSpPr>
            <a:cxnSpLocks/>
          </p:cNvCxnSpPr>
          <p:nvPr/>
        </p:nvCxnSpPr>
        <p:spPr>
          <a:xfrm>
            <a:off x="3534310" y="1885308"/>
            <a:ext cx="3503488" cy="649477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FC750E41-DB86-7B4B-811E-91E2D4E41E5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753528" y="1855974"/>
            <a:ext cx="1284270" cy="41592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ta Unidirecional 22">
            <a:extLst>
              <a:ext uri="{FF2B5EF4-FFF2-40B4-BE49-F238E27FC236}">
                <a16:creationId xmlns:a16="http://schemas.microsoft.com/office/drawing/2014/main" id="{70A9B728-8D7F-8049-9E35-9029FE680D75}"/>
              </a:ext>
            </a:extLst>
          </p:cNvPr>
          <p:cNvCxnSpPr>
            <a:cxnSpLocks/>
          </p:cNvCxnSpPr>
          <p:nvPr/>
        </p:nvCxnSpPr>
        <p:spPr>
          <a:xfrm>
            <a:off x="4202130" y="3739972"/>
            <a:ext cx="2763749" cy="69206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C43AC7B3-9101-F345-B702-B75FDED71A0A}"/>
              </a:ext>
            </a:extLst>
          </p:cNvPr>
          <p:cNvSpPr/>
          <p:nvPr/>
        </p:nvSpPr>
        <p:spPr>
          <a:xfrm>
            <a:off x="6765742" y="1605630"/>
            <a:ext cx="2378258" cy="64751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Ferramentas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A6572D6-E635-B44C-91B5-A3FCC8BEF4C8}"/>
              </a:ext>
            </a:extLst>
          </p:cNvPr>
          <p:cNvSpPr/>
          <p:nvPr/>
        </p:nvSpPr>
        <p:spPr>
          <a:xfrm>
            <a:off x="6931576" y="2312191"/>
            <a:ext cx="1890445" cy="49241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Separadores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E4A655F-0F05-0945-94F6-6D584F6C1948}"/>
              </a:ext>
            </a:extLst>
          </p:cNvPr>
          <p:cNvSpPr/>
          <p:nvPr/>
        </p:nvSpPr>
        <p:spPr>
          <a:xfrm>
            <a:off x="6692544" y="2930585"/>
            <a:ext cx="2646665" cy="49241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Barra de Endereço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39A61C8-3ACD-4741-9E38-FA0CF91DDBCC}"/>
              </a:ext>
            </a:extLst>
          </p:cNvPr>
          <p:cNvSpPr/>
          <p:nvPr/>
        </p:nvSpPr>
        <p:spPr>
          <a:xfrm>
            <a:off x="6765742" y="3545690"/>
            <a:ext cx="2509626" cy="49241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Páginas</a:t>
            </a:r>
            <a:r>
              <a:rPr lang="pt-PT" dirty="0"/>
              <a:t> </a:t>
            </a:r>
            <a:r>
              <a:rPr lang="pt-PT" sz="2000" b="1" dirty="0"/>
              <a:t>favoritas</a:t>
            </a:r>
          </a:p>
        </p:txBody>
      </p:sp>
    </p:spTree>
    <p:extLst>
      <p:ext uri="{BB962C8B-B14F-4D97-AF65-F5344CB8AC3E}">
        <p14:creationId xmlns:p14="http://schemas.microsoft.com/office/powerpoint/2010/main" val="281781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752630" y="392575"/>
            <a:ext cx="605420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INSERIR UM </a:t>
            </a:r>
            <a:r>
              <a:rPr lang="en" sz="3300" dirty="0">
                <a:solidFill>
                  <a:srgbClr val="FF9800"/>
                </a:solidFill>
              </a:rPr>
              <a:t>UTILIZADOR</a:t>
            </a:r>
            <a:endParaRPr sz="3300" dirty="0">
              <a:solidFill>
                <a:srgbClr val="FF9800"/>
              </a:solidFill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270943" y="629920"/>
            <a:ext cx="392063" cy="291505"/>
            <a:chOff x="5247525" y="3007275"/>
            <a:chExt cx="517575" cy="384825"/>
          </a:xfrm>
        </p:grpSpPr>
        <p:sp>
          <p:nvSpPr>
            <p:cNvPr id="436" name="Google Shape;436;p27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B0B2D46C-74A9-4941-B2C1-D49DA331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63" y="1515770"/>
            <a:ext cx="6328881" cy="3235155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D1441F52-8E0D-764C-961A-A2B51973CFA9}"/>
              </a:ext>
            </a:extLst>
          </p:cNvPr>
          <p:cNvSpPr/>
          <p:nvPr/>
        </p:nvSpPr>
        <p:spPr>
          <a:xfrm>
            <a:off x="6878863" y="1624483"/>
            <a:ext cx="2093894" cy="17297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Para criar um utilizador personalizado temos de clicar na bolinha</a:t>
            </a:r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0D97F97F-16DA-214A-80C8-3E060CCE3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-5558"/>
          <a:stretch/>
        </p:blipFill>
        <p:spPr>
          <a:xfrm>
            <a:off x="3487918" y="1493679"/>
            <a:ext cx="3268481" cy="3851319"/>
          </a:xfrm>
          <a:prstGeom prst="rect">
            <a:avLst/>
          </a:prstGeom>
        </p:spPr>
      </p:pic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5BBCA001-C291-0346-AC8C-690D8C63B381}"/>
              </a:ext>
            </a:extLst>
          </p:cNvPr>
          <p:cNvCxnSpPr>
            <a:cxnSpLocks/>
          </p:cNvCxnSpPr>
          <p:nvPr/>
        </p:nvCxnSpPr>
        <p:spPr>
          <a:xfrm>
            <a:off x="6431622" y="1777429"/>
            <a:ext cx="606176" cy="78545"/>
          </a:xfrm>
          <a:prstGeom prst="straightConnector1">
            <a:avLst/>
          </a:prstGeom>
          <a:ln w="57150">
            <a:solidFill>
              <a:srgbClr val="FF9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929205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325</Words>
  <Application>Microsoft Macintosh PowerPoint</Application>
  <PresentationFormat>Apresentação no Ecrã (16:9)</PresentationFormat>
  <Paragraphs>67</Paragraphs>
  <Slides>21</Slides>
  <Notes>19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9" baseType="lpstr">
      <vt:lpstr>DINOT-Regular</vt:lpstr>
      <vt:lpstr>Roboto Condensed</vt:lpstr>
      <vt:lpstr>DINOT-Bold</vt:lpstr>
      <vt:lpstr>Arvo</vt:lpstr>
      <vt:lpstr>Roboto Condensed Light</vt:lpstr>
      <vt:lpstr>Calibri</vt:lpstr>
      <vt:lpstr>Arial</vt:lpstr>
      <vt:lpstr>Salerio template</vt:lpstr>
      <vt:lpstr>Aprender a configurar    o seu BROWSER</vt:lpstr>
      <vt:lpstr>O que é um BROWSER?</vt:lpstr>
      <vt:lpstr>Exemplos de BROWSERS</vt:lpstr>
      <vt:lpstr>EVOLUÇÃO DOS BROWSERS</vt:lpstr>
      <vt:lpstr>ENDEREÇOS DA INTERNET</vt:lpstr>
      <vt:lpstr>PÁGINAS DA INTERNET</vt:lpstr>
      <vt:lpstr>É seguro visitar as páginas de Internet?</vt:lpstr>
      <vt:lpstr>CONHECER O SEU BROWSER</vt:lpstr>
      <vt:lpstr>INSERIR UM UTILIZADOR</vt:lpstr>
      <vt:lpstr>PERSONALIZAR O SEU BROWSER</vt:lpstr>
      <vt:lpstr>INSERIR UM NOVO SEPARADOR</vt:lpstr>
      <vt:lpstr>JANELA DE NAVEGAÇÃO ANÓNIMA</vt:lpstr>
      <vt:lpstr>HISTÓRICO</vt:lpstr>
      <vt:lpstr>TRANSFERÊNCIAS</vt:lpstr>
      <vt:lpstr>MARCADORES</vt:lpstr>
      <vt:lpstr>BARRA DE MARCADORES</vt:lpstr>
      <vt:lpstr>ASPETO DO MEU BROWSER</vt:lpstr>
      <vt:lpstr>DEFINIÇÕES</vt:lpstr>
      <vt:lpstr>VERIFICAÇÃO DE SEGURANÇA</vt:lpstr>
      <vt:lpstr>Apresentação do PowerPoint</vt:lpstr>
      <vt:lpstr>Obrigada pela vossa atenção!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Aprender a configurar    o seu BROWSER</dc:title>
  <cp:lastModifiedBy>Andreia Veloso</cp:lastModifiedBy>
  <cp:revision>16</cp:revision>
  <dcterms:modified xsi:type="dcterms:W3CDTF">2022-02-24T19:10:49Z</dcterms:modified>
</cp:coreProperties>
</file>