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7" r:id="rId10"/>
    <p:sldId id="268" r:id="rId11"/>
    <p:sldId id="270" r:id="rId12"/>
    <p:sldId id="271" r:id="rId13"/>
    <p:sldId id="262" r:id="rId14"/>
    <p:sldId id="263" r:id="rId15"/>
    <p:sldId id="269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441"/>
    <a:srgbClr val="009863"/>
    <a:srgbClr val="0578D0"/>
    <a:srgbClr val="9F41BD"/>
    <a:srgbClr val="0093EF"/>
    <a:srgbClr val="EA3913"/>
    <a:srgbClr val="2767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3712"/>
  </p:normalViewPr>
  <p:slideViewPr>
    <p:cSldViewPr snapToGrid="0" snapToObjects="1">
      <p:cViewPr varScale="1">
        <p:scale>
          <a:sx n="107" d="100"/>
          <a:sy n="107" d="100"/>
        </p:scale>
        <p:origin x="73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E790C-DF1F-C741-B842-7E15DD5177C0}" type="datetimeFigureOut">
              <a:rPr lang="pt-PT" smtClean="0"/>
              <a:t>24/05/20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69439-FD74-1B43-9858-F9D38124CDB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7172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Arranjar um cartão do </a:t>
            </a:r>
            <a:r>
              <a:rPr lang="pt-PT" dirty="0" err="1"/>
              <a:t>office</a:t>
            </a:r>
            <a:r>
              <a:rPr lang="pt-PT" dirty="0"/>
              <a:t> 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69439-FD74-1B43-9858-F9D38124CDB4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21941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69439-FD74-1B43-9858-F9D38124CDB4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5977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69439-FD74-1B43-9858-F9D38124CDB4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9159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69439-FD74-1B43-9858-F9D38124CDB4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008365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69439-FD74-1B43-9858-F9D38124CDB4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3726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dirty="0">
                <a:solidFill>
                  <a:prstClr val="black"/>
                </a:solidFill>
              </a:rPr>
              <a:t>A área de trabalho de uma folha de cálculo poderá ser comparada a uma tabela enorme dividida em linhas e colunas, sendo as linhas identificadas por números e as colunas por letras.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69439-FD74-1B43-9858-F9D38124CDB4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48483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69439-FD74-1B43-9858-F9D38124CDB4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06391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dirty="0">
                <a:solidFill>
                  <a:prstClr val="black"/>
                </a:solidFill>
              </a:rPr>
              <a:t>A área de trabalho de uma folha de cálculo poderá ser comparada a uma tabela enorme dividida em linhas e colunas, sendo as linhas identificadas por números e as colunas por letras.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69439-FD74-1B43-9858-F9D38124CDB4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49278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69439-FD74-1B43-9858-F9D38124CDB4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88524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69439-FD74-1B43-9858-F9D38124CDB4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84173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69439-FD74-1B43-9858-F9D38124CDB4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4301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69439-FD74-1B43-9858-F9D38124CDB4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292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200" dirty="0">
              <a:solidFill>
                <a:prstClr val="black"/>
              </a:solidFill>
            </a:endParaRP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69439-FD74-1B43-9858-F9D38124CDB4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884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4319-B0D2-D24F-B639-4DEC2FB11D1C}" type="datetimeFigureOut">
              <a:rPr lang="pt-PT" smtClean="0"/>
              <a:t>24/05/20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40D7-D1BC-E04C-B0A2-F66B0FF56A0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15571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4319-B0D2-D24F-B639-4DEC2FB11D1C}" type="datetimeFigureOut">
              <a:rPr lang="pt-PT" smtClean="0"/>
              <a:t>24/05/20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40D7-D1BC-E04C-B0A2-F66B0FF56A0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14326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4319-B0D2-D24F-B639-4DEC2FB11D1C}" type="datetimeFigureOut">
              <a:rPr lang="pt-PT" smtClean="0"/>
              <a:t>24/05/20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40D7-D1BC-E04C-B0A2-F66B0FF56A0A}" type="slidenum">
              <a:rPr lang="pt-PT" smtClean="0"/>
              <a:t>‹nº›</a:t>
            </a:fld>
            <a:endParaRPr lang="pt-P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3276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4319-B0D2-D24F-B639-4DEC2FB11D1C}" type="datetimeFigureOut">
              <a:rPr lang="pt-PT" smtClean="0"/>
              <a:t>24/05/20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40D7-D1BC-E04C-B0A2-F66B0FF56A0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28215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 com 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4319-B0D2-D24F-B639-4DEC2FB11D1C}" type="datetimeFigureOut">
              <a:rPr lang="pt-PT" smtClean="0"/>
              <a:t>24/05/20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40D7-D1BC-E04C-B0A2-F66B0FF56A0A}" type="slidenum">
              <a:rPr lang="pt-PT" smtClean="0"/>
              <a:t>‹nº›</a:t>
            </a:fld>
            <a:endParaRPr lang="pt-P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8591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4319-B0D2-D24F-B639-4DEC2FB11D1C}" type="datetimeFigureOut">
              <a:rPr lang="pt-PT" smtClean="0"/>
              <a:t>24/05/20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40D7-D1BC-E04C-B0A2-F66B0FF56A0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55279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4319-B0D2-D24F-B639-4DEC2FB11D1C}" type="datetimeFigureOut">
              <a:rPr lang="pt-PT" smtClean="0"/>
              <a:t>24/05/20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40D7-D1BC-E04C-B0A2-F66B0FF56A0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43643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4319-B0D2-D24F-B639-4DEC2FB11D1C}" type="datetimeFigureOut">
              <a:rPr lang="pt-PT" smtClean="0"/>
              <a:t>24/05/20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40D7-D1BC-E04C-B0A2-F66B0FF56A0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94062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4319-B0D2-D24F-B639-4DEC2FB11D1C}" type="datetimeFigureOut">
              <a:rPr lang="pt-PT" smtClean="0"/>
              <a:t>24/05/20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40D7-D1BC-E04C-B0A2-F66B0FF56A0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84599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4319-B0D2-D24F-B639-4DEC2FB11D1C}" type="datetimeFigureOut">
              <a:rPr lang="pt-PT" smtClean="0"/>
              <a:t>24/05/20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40D7-D1BC-E04C-B0A2-F66B0FF56A0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5154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4319-B0D2-D24F-B639-4DEC2FB11D1C}" type="datetimeFigureOut">
              <a:rPr lang="pt-PT" smtClean="0"/>
              <a:t>24/05/20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40D7-D1BC-E04C-B0A2-F66B0FF56A0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00939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4319-B0D2-D24F-B639-4DEC2FB11D1C}" type="datetimeFigureOut">
              <a:rPr lang="pt-PT" smtClean="0"/>
              <a:t>24/05/20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40D7-D1BC-E04C-B0A2-F66B0FF56A0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11651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4319-B0D2-D24F-B639-4DEC2FB11D1C}" type="datetimeFigureOut">
              <a:rPr lang="pt-PT" smtClean="0"/>
              <a:t>24/05/20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40D7-D1BC-E04C-B0A2-F66B0FF56A0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22071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4319-B0D2-D24F-B639-4DEC2FB11D1C}" type="datetimeFigureOut">
              <a:rPr lang="pt-PT" smtClean="0"/>
              <a:t>24/05/20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40D7-D1BC-E04C-B0A2-F66B0FF56A0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2265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4319-B0D2-D24F-B639-4DEC2FB11D1C}" type="datetimeFigureOut">
              <a:rPr lang="pt-PT" smtClean="0"/>
              <a:t>24/05/20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40D7-D1BC-E04C-B0A2-F66B0FF56A0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12633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4319-B0D2-D24F-B639-4DEC2FB11D1C}" type="datetimeFigureOut">
              <a:rPr lang="pt-PT" smtClean="0"/>
              <a:t>24/05/20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40D7-D1BC-E04C-B0A2-F66B0FF56A0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9105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1" y="12803"/>
            <a:ext cx="12192001" cy="6896747"/>
            <a:chOff x="0" y="-8467"/>
            <a:chExt cx="12662416" cy="6896747"/>
          </a:xfrm>
        </p:grpSpPr>
        <p:sp>
          <p:nvSpPr>
            <p:cNvPr id="22" name="Rectangle 23"/>
            <p:cNvSpPr/>
            <p:nvPr/>
          </p:nvSpPr>
          <p:spPr>
            <a:xfrm>
              <a:off x="10182128" y="10531"/>
              <a:ext cx="2480288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10577214" y="206"/>
              <a:ext cx="2031664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9830042" y="3078280"/>
              <a:ext cx="2777584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1359053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791725" y="3589867"/>
              <a:ext cx="1817160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54319-B0D2-D24F-B639-4DEC2FB11D1C}" type="datetimeFigureOut">
              <a:rPr lang="pt-PT" smtClean="0"/>
              <a:t>24/05/20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AB940D7-D1BC-E04C-B0A2-F66B0FF56A0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2508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ACDFDE-CC50-2048-8EB4-30B92D5EA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6586" y="184896"/>
            <a:ext cx="7459272" cy="2631766"/>
          </a:xfrm>
        </p:spPr>
        <p:txBody>
          <a:bodyPr>
            <a:normAutofit/>
          </a:bodyPr>
          <a:lstStyle/>
          <a:p>
            <a:pPr algn="ctr"/>
            <a:r>
              <a:rPr lang="pt-PT" sz="7200" b="1" dirty="0">
                <a:solidFill>
                  <a:srgbClr val="00744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Folha de Cálculo Excel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35DEC57-1C93-E643-A406-8550CF8D3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76858" y="6501239"/>
            <a:ext cx="4299666" cy="343731"/>
          </a:xfrm>
        </p:spPr>
        <p:txBody>
          <a:bodyPr>
            <a:normAutofit lnSpcReduction="10000"/>
          </a:bodyPr>
          <a:lstStyle/>
          <a:p>
            <a:pPr algn="l"/>
            <a:r>
              <a:rPr lang="pt-PT" b="1" dirty="0">
                <a:solidFill>
                  <a:schemeClr val="tx1"/>
                </a:solidFill>
              </a:rPr>
              <a:t>Prof.ª Andreia Guerreiro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DA7AAE5-7F26-A54D-86B2-20DF70076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032" y="2879775"/>
            <a:ext cx="3480380" cy="379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99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DF2357-FD68-AD4C-8220-68A226C5B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525" y="930482"/>
            <a:ext cx="8596668" cy="687441"/>
          </a:xfrm>
        </p:spPr>
        <p:txBody>
          <a:bodyPr/>
          <a:lstStyle/>
          <a:p>
            <a:pPr algn="ctr"/>
            <a:r>
              <a:rPr lang="pt-PT" b="1" dirty="0"/>
              <a:t>Mínimo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E9ED894-8F3B-1B4B-A3FA-6A284ECD6B52}"/>
              </a:ext>
            </a:extLst>
          </p:cNvPr>
          <p:cNvSpPr txBox="1">
            <a:spLocks/>
          </p:cNvSpPr>
          <p:nvPr/>
        </p:nvSpPr>
        <p:spPr>
          <a:xfrm>
            <a:off x="0" y="64513"/>
            <a:ext cx="3544499" cy="6874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PT" dirty="0"/>
              <a:t>Microsoft Excel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1A4212D-046C-AA4C-93A0-5356E0F256D1}"/>
              </a:ext>
            </a:extLst>
          </p:cNvPr>
          <p:cNvSpPr/>
          <p:nvPr/>
        </p:nvSpPr>
        <p:spPr>
          <a:xfrm>
            <a:off x="266700" y="1946002"/>
            <a:ext cx="6070600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PT" sz="2400" b="1" dirty="0"/>
              <a:t>Sintaxe</a:t>
            </a:r>
            <a:r>
              <a:rPr lang="pt-PT" sz="2400" dirty="0"/>
              <a:t>: =Mínimo(</a:t>
            </a:r>
            <a:r>
              <a:rPr lang="pt-PT" sz="2400" dirty="0" err="1"/>
              <a:t>célula:célula</a:t>
            </a:r>
            <a:r>
              <a:rPr lang="pt-PT" sz="2400" dirty="0"/>
              <a:t>).</a:t>
            </a:r>
          </a:p>
          <a:p>
            <a:pPr>
              <a:spcBef>
                <a:spcPts val="600"/>
              </a:spcBef>
            </a:pPr>
            <a:endParaRPr lang="pt-PT" sz="2800" dirty="0"/>
          </a:p>
          <a:p>
            <a:pPr>
              <a:spcBef>
                <a:spcPts val="600"/>
              </a:spcBef>
            </a:pPr>
            <a:r>
              <a:rPr lang="pt-PT" sz="2400" b="1" dirty="0">
                <a:solidFill>
                  <a:schemeClr val="accent1"/>
                </a:solidFill>
              </a:rPr>
              <a:t>❶</a:t>
            </a:r>
            <a:r>
              <a:rPr lang="pt-PT" sz="2800" dirty="0"/>
              <a:t> Selecione a célula a inserir a função Mínimo </a:t>
            </a:r>
            <a:endParaRPr lang="pt-PT" sz="2800" b="1" i="1" dirty="0"/>
          </a:p>
          <a:p>
            <a:pPr>
              <a:spcBef>
                <a:spcPts val="600"/>
              </a:spcBef>
            </a:pPr>
            <a:r>
              <a:rPr lang="pt-PT" sz="2400" dirty="0">
                <a:solidFill>
                  <a:schemeClr val="accent1"/>
                </a:solidFill>
              </a:rPr>
              <a:t>❷</a:t>
            </a:r>
            <a:r>
              <a:rPr lang="pt-PT" sz="2800" dirty="0"/>
              <a:t> Escrever com o teclado: </a:t>
            </a:r>
            <a:r>
              <a:rPr lang="pt-PT" sz="2800" b="1" dirty="0"/>
              <a:t>=mínimo(</a:t>
            </a:r>
          </a:p>
          <a:p>
            <a:pPr>
              <a:spcBef>
                <a:spcPts val="600"/>
              </a:spcBef>
            </a:pPr>
            <a:r>
              <a:rPr lang="pt-PT" sz="2800" b="1" dirty="0">
                <a:solidFill>
                  <a:schemeClr val="accent1"/>
                </a:solidFill>
              </a:rPr>
              <a:t>❸ </a:t>
            </a:r>
            <a:r>
              <a:rPr lang="pt-PT" sz="2800" dirty="0"/>
              <a:t>Selecionar com o rato as células que se pretende calcular a mínimo</a:t>
            </a:r>
          </a:p>
          <a:p>
            <a:pPr>
              <a:spcBef>
                <a:spcPts val="600"/>
              </a:spcBef>
            </a:pPr>
            <a:r>
              <a:rPr lang="pt-PT" sz="2800" dirty="0">
                <a:solidFill>
                  <a:schemeClr val="accent1"/>
                </a:solidFill>
              </a:rPr>
              <a:t>❹ </a:t>
            </a:r>
            <a:r>
              <a:rPr lang="pt-PT" sz="2800" dirty="0"/>
              <a:t>Fechar parênteses e dar um </a:t>
            </a:r>
            <a:r>
              <a:rPr lang="pt-PT" sz="2800" b="1" dirty="0"/>
              <a:t>ENTER</a:t>
            </a:r>
            <a:endParaRPr lang="pt-PT" sz="2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95FFEE8-1108-D24D-913B-3B4C87939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460" y="2263475"/>
            <a:ext cx="4989263" cy="2331049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CDD2BA41-6563-D649-9995-722C84A1B1BE}"/>
              </a:ext>
            </a:extLst>
          </p:cNvPr>
          <p:cNvGrpSpPr/>
          <p:nvPr/>
        </p:nvGrpSpPr>
        <p:grpSpPr>
          <a:xfrm>
            <a:off x="8523119" y="2882900"/>
            <a:ext cx="2086148" cy="754199"/>
            <a:chOff x="3683000" y="4606300"/>
            <a:chExt cx="1877485" cy="576198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FC315576-7A6A-124D-B997-DB2EF8B3EDB1}"/>
                </a:ext>
              </a:extLst>
            </p:cNvPr>
            <p:cNvSpPr/>
            <p:nvPr/>
          </p:nvSpPr>
          <p:spPr>
            <a:xfrm>
              <a:off x="4521200" y="4859086"/>
              <a:ext cx="1039285" cy="32341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9" name="Conexão Reta Unidirecional 8">
              <a:extLst>
                <a:ext uri="{FF2B5EF4-FFF2-40B4-BE49-F238E27FC236}">
                  <a16:creationId xmlns:a16="http://schemas.microsoft.com/office/drawing/2014/main" id="{29757D98-50C2-8849-AB6F-CA042D5BF16C}"/>
                </a:ext>
              </a:extLst>
            </p:cNvPr>
            <p:cNvCxnSpPr>
              <a:cxnSpLocks/>
            </p:cNvCxnSpPr>
            <p:nvPr/>
          </p:nvCxnSpPr>
          <p:spPr>
            <a:xfrm>
              <a:off x="3683000" y="4606300"/>
              <a:ext cx="762000" cy="31091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777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DF2357-FD68-AD4C-8220-68A226C5B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525" y="930482"/>
            <a:ext cx="8596668" cy="687441"/>
          </a:xfrm>
        </p:spPr>
        <p:txBody>
          <a:bodyPr/>
          <a:lstStyle/>
          <a:p>
            <a:pPr algn="ctr"/>
            <a:r>
              <a:rPr lang="pt-PT" b="1" dirty="0"/>
              <a:t>Concatenar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E9ED894-8F3B-1B4B-A3FA-6A284ECD6B52}"/>
              </a:ext>
            </a:extLst>
          </p:cNvPr>
          <p:cNvSpPr txBox="1">
            <a:spLocks/>
          </p:cNvSpPr>
          <p:nvPr/>
        </p:nvSpPr>
        <p:spPr>
          <a:xfrm>
            <a:off x="0" y="64513"/>
            <a:ext cx="3544499" cy="6874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PT" dirty="0"/>
              <a:t>Microsoft Excel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1A4212D-046C-AA4C-93A0-5356E0F256D1}"/>
              </a:ext>
            </a:extLst>
          </p:cNvPr>
          <p:cNvSpPr/>
          <p:nvPr/>
        </p:nvSpPr>
        <p:spPr>
          <a:xfrm>
            <a:off x="266700" y="1946002"/>
            <a:ext cx="607060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PT" sz="2400" b="1" dirty="0"/>
              <a:t>Sintaxe</a:t>
            </a:r>
            <a:r>
              <a:rPr lang="pt-PT" sz="2400" dirty="0"/>
              <a:t>: =concatenar(célula;“ ”;célula)</a:t>
            </a:r>
          </a:p>
          <a:p>
            <a:pPr>
              <a:spcBef>
                <a:spcPts val="600"/>
              </a:spcBef>
            </a:pPr>
            <a:endParaRPr lang="pt-PT" sz="2800" dirty="0"/>
          </a:p>
          <a:p>
            <a:pPr>
              <a:spcBef>
                <a:spcPts val="600"/>
              </a:spcBef>
            </a:pPr>
            <a:r>
              <a:rPr lang="pt-PT" sz="2000" b="1" dirty="0">
                <a:solidFill>
                  <a:schemeClr val="accent1"/>
                </a:solidFill>
              </a:rPr>
              <a:t>❶</a:t>
            </a:r>
            <a:r>
              <a:rPr lang="pt-PT" sz="2400" dirty="0"/>
              <a:t> Selecione a célula para concatenar.</a:t>
            </a:r>
            <a:endParaRPr lang="pt-PT" sz="2400" b="1" i="1" dirty="0"/>
          </a:p>
          <a:p>
            <a:pPr>
              <a:spcBef>
                <a:spcPts val="600"/>
              </a:spcBef>
            </a:pPr>
            <a:r>
              <a:rPr lang="pt-PT" sz="2000" dirty="0">
                <a:solidFill>
                  <a:schemeClr val="accent1"/>
                </a:solidFill>
              </a:rPr>
              <a:t>❷</a:t>
            </a:r>
            <a:r>
              <a:rPr lang="pt-PT" sz="2400" dirty="0"/>
              <a:t> Escrever com o teclado: </a:t>
            </a:r>
            <a:r>
              <a:rPr lang="pt-PT" sz="2400" b="1" dirty="0"/>
              <a:t>=concatenar(</a:t>
            </a:r>
          </a:p>
          <a:p>
            <a:pPr>
              <a:spcBef>
                <a:spcPts val="600"/>
              </a:spcBef>
            </a:pPr>
            <a:r>
              <a:rPr lang="pt-PT" sz="2400" b="1" dirty="0">
                <a:solidFill>
                  <a:schemeClr val="accent1"/>
                </a:solidFill>
              </a:rPr>
              <a:t>❸ </a:t>
            </a:r>
            <a:r>
              <a:rPr lang="pt-PT" sz="2400" dirty="0"/>
              <a:t>Clicar na primeira célula.</a:t>
            </a:r>
          </a:p>
          <a:p>
            <a:pPr>
              <a:spcBef>
                <a:spcPts val="600"/>
              </a:spcBef>
            </a:pPr>
            <a:r>
              <a:rPr lang="pt-PT" sz="2400" b="1" dirty="0">
                <a:solidFill>
                  <a:schemeClr val="accent1"/>
                </a:solidFill>
              </a:rPr>
              <a:t>❹</a:t>
            </a:r>
            <a:r>
              <a:rPr lang="pt-PT" sz="2400" dirty="0"/>
              <a:t> Escrever ponto e vírgula, aspas espaço aspas, ponto e vírgula: </a:t>
            </a:r>
            <a:r>
              <a:rPr lang="pt-PT" sz="2400" b="1" dirty="0"/>
              <a:t>“ ”;</a:t>
            </a:r>
          </a:p>
          <a:p>
            <a:pPr>
              <a:spcBef>
                <a:spcPts val="600"/>
              </a:spcBef>
            </a:pPr>
            <a:r>
              <a:rPr lang="pt-PT" sz="2400" b="1" dirty="0">
                <a:solidFill>
                  <a:schemeClr val="accent1"/>
                </a:solidFill>
              </a:rPr>
              <a:t>❺ </a:t>
            </a:r>
            <a:r>
              <a:rPr lang="pt-PT" sz="2400" dirty="0"/>
              <a:t>Clicar na segunda célula.</a:t>
            </a:r>
          </a:p>
          <a:p>
            <a:pPr>
              <a:spcBef>
                <a:spcPts val="600"/>
              </a:spcBef>
            </a:pPr>
            <a:r>
              <a:rPr lang="pt-PT" sz="2400" b="1" dirty="0">
                <a:solidFill>
                  <a:schemeClr val="accent1"/>
                </a:solidFill>
              </a:rPr>
              <a:t>❻ </a:t>
            </a:r>
            <a:r>
              <a:rPr lang="pt-PT" sz="2400" dirty="0"/>
              <a:t>Fechar parênteses e dar um </a:t>
            </a:r>
            <a:r>
              <a:rPr lang="pt-PT" sz="2400" b="1" dirty="0"/>
              <a:t>ENTER.</a:t>
            </a:r>
            <a:endParaRPr lang="pt-PT" sz="24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BE3B902-EB6E-BB43-ABA2-143554B547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346" b="11703"/>
          <a:stretch/>
        </p:blipFill>
        <p:spPr>
          <a:xfrm>
            <a:off x="6002301" y="1617923"/>
            <a:ext cx="5112897" cy="187277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6624175-43CE-814C-A0C6-19A8629C7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300" y="3676930"/>
            <a:ext cx="4442898" cy="201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04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6965AE-900C-B74E-BB8B-2E15D6E5D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Data atual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3B6D29A-E5AD-D64E-86CA-1AA0179E0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152" y="1802616"/>
            <a:ext cx="4597399" cy="199256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90D70FFA-27CF-9B42-8A6A-AE3088797E27}"/>
              </a:ext>
            </a:extLst>
          </p:cNvPr>
          <p:cNvSpPr txBox="1">
            <a:spLocks/>
          </p:cNvSpPr>
          <p:nvPr/>
        </p:nvSpPr>
        <p:spPr>
          <a:xfrm>
            <a:off x="0" y="64513"/>
            <a:ext cx="3544499" cy="6874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PT" dirty="0"/>
              <a:t>Microsoft Excel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8309644-DE55-2840-996C-A4EF586364B9}"/>
              </a:ext>
            </a:extLst>
          </p:cNvPr>
          <p:cNvSpPr/>
          <p:nvPr/>
        </p:nvSpPr>
        <p:spPr>
          <a:xfrm>
            <a:off x="266700" y="1946002"/>
            <a:ext cx="607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PT" sz="2400" b="1" dirty="0"/>
              <a:t>Sintaxe</a:t>
            </a:r>
            <a:r>
              <a:rPr lang="pt-PT" sz="2400" dirty="0"/>
              <a:t>: </a:t>
            </a:r>
            <a:r>
              <a:rPr lang="pt-PT" sz="2400" b="1" dirty="0"/>
              <a:t>=hoje()</a:t>
            </a:r>
          </a:p>
          <a:p>
            <a:pPr>
              <a:spcBef>
                <a:spcPts val="600"/>
              </a:spcBef>
            </a:pPr>
            <a:endParaRPr lang="pt-PT" sz="2800" dirty="0"/>
          </a:p>
          <a:p>
            <a:pPr>
              <a:spcBef>
                <a:spcPts val="600"/>
              </a:spcBef>
            </a:pPr>
            <a:r>
              <a:rPr lang="pt-PT" sz="2000" b="1" dirty="0">
                <a:solidFill>
                  <a:schemeClr val="accent1"/>
                </a:solidFill>
              </a:rPr>
              <a:t>❶</a:t>
            </a:r>
            <a:r>
              <a:rPr lang="pt-PT" sz="2400" dirty="0"/>
              <a:t> Selecione a célula .</a:t>
            </a:r>
          </a:p>
          <a:p>
            <a:pPr>
              <a:spcBef>
                <a:spcPts val="600"/>
              </a:spcBef>
            </a:pPr>
            <a:r>
              <a:rPr lang="pt-PT" sz="2000" dirty="0">
                <a:solidFill>
                  <a:schemeClr val="accent1"/>
                </a:solidFill>
              </a:rPr>
              <a:t>❷</a:t>
            </a:r>
            <a:r>
              <a:rPr lang="pt-PT" sz="2400" dirty="0"/>
              <a:t> Escrever com o teclado: </a:t>
            </a:r>
            <a:r>
              <a:rPr lang="pt-PT" sz="2400" b="1" dirty="0"/>
              <a:t>=hoje()</a:t>
            </a:r>
          </a:p>
          <a:p>
            <a:pPr>
              <a:spcBef>
                <a:spcPts val="600"/>
              </a:spcBef>
            </a:pPr>
            <a:r>
              <a:rPr lang="pt-PT" sz="2400" b="1" dirty="0">
                <a:solidFill>
                  <a:schemeClr val="accent1"/>
                </a:solidFill>
              </a:rPr>
              <a:t>❻ </a:t>
            </a:r>
            <a:r>
              <a:rPr lang="pt-PT" sz="2400" dirty="0"/>
              <a:t>Dar um </a:t>
            </a:r>
            <a:r>
              <a:rPr lang="pt-PT" sz="2400" b="1" dirty="0"/>
              <a:t>ENTER.</a:t>
            </a:r>
            <a:endParaRPr lang="pt-PT" sz="2400" dirty="0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3E44AFFA-9DC6-4841-98C0-4B449C0AB3DC}"/>
              </a:ext>
            </a:extLst>
          </p:cNvPr>
          <p:cNvGrpSpPr/>
          <p:nvPr/>
        </p:nvGrpSpPr>
        <p:grpSpPr>
          <a:xfrm>
            <a:off x="8073852" y="2044700"/>
            <a:ext cx="2086148" cy="754199"/>
            <a:chOff x="3683000" y="4606300"/>
            <a:chExt cx="1877485" cy="576198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0EA1DB01-9783-9048-BC21-C9F8C3705D0A}"/>
                </a:ext>
              </a:extLst>
            </p:cNvPr>
            <p:cNvSpPr/>
            <p:nvPr/>
          </p:nvSpPr>
          <p:spPr>
            <a:xfrm>
              <a:off x="4521200" y="4859086"/>
              <a:ext cx="1039285" cy="32341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9" name="Conexão Reta Unidirecional 8">
              <a:extLst>
                <a:ext uri="{FF2B5EF4-FFF2-40B4-BE49-F238E27FC236}">
                  <a16:creationId xmlns:a16="http://schemas.microsoft.com/office/drawing/2014/main" id="{0129C908-9DC1-0D44-BF89-D3B914FFA584}"/>
                </a:ext>
              </a:extLst>
            </p:cNvPr>
            <p:cNvCxnSpPr>
              <a:cxnSpLocks/>
            </p:cNvCxnSpPr>
            <p:nvPr/>
          </p:nvCxnSpPr>
          <p:spPr>
            <a:xfrm>
              <a:off x="3683000" y="4606300"/>
              <a:ext cx="762000" cy="31091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311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DF2357-FD68-AD4C-8220-68A226C5B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525" y="930482"/>
            <a:ext cx="8596668" cy="687441"/>
          </a:xfrm>
        </p:spPr>
        <p:txBody>
          <a:bodyPr/>
          <a:lstStyle/>
          <a:p>
            <a:pPr algn="ctr"/>
            <a:r>
              <a:rPr lang="pt-PT" b="1" dirty="0"/>
              <a:t>Formatar números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E9ED894-8F3B-1B4B-A3FA-6A284ECD6B52}"/>
              </a:ext>
            </a:extLst>
          </p:cNvPr>
          <p:cNvSpPr txBox="1">
            <a:spLocks/>
          </p:cNvSpPr>
          <p:nvPr/>
        </p:nvSpPr>
        <p:spPr>
          <a:xfrm>
            <a:off x="0" y="64513"/>
            <a:ext cx="3544499" cy="6874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PT" dirty="0"/>
              <a:t>Microsoft Excel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4CF89E3-A8C7-6840-A397-0E3EC21EDCB5}"/>
              </a:ext>
            </a:extLst>
          </p:cNvPr>
          <p:cNvSpPr/>
          <p:nvPr/>
        </p:nvSpPr>
        <p:spPr>
          <a:xfrm>
            <a:off x="344132" y="1511010"/>
            <a:ext cx="62090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PT" sz="2000" dirty="0">
                <a:solidFill>
                  <a:schemeClr val="accent1"/>
                </a:solidFill>
              </a:rPr>
              <a:t>❶</a:t>
            </a:r>
            <a:r>
              <a:rPr lang="pt-PT" sz="2400" dirty="0"/>
              <a:t> Selecione a célula ou o conjunto de células a formatar, clique no botão direito do rato e selecione </a:t>
            </a:r>
          </a:p>
          <a:p>
            <a:pPr>
              <a:spcBef>
                <a:spcPts val="600"/>
              </a:spcBef>
            </a:pPr>
            <a:r>
              <a:rPr lang="pt-PT" sz="2000" dirty="0">
                <a:solidFill>
                  <a:schemeClr val="accent1"/>
                </a:solidFill>
              </a:rPr>
              <a:t>❷</a:t>
            </a:r>
            <a:r>
              <a:rPr lang="pt-PT" sz="2400" b="1" dirty="0"/>
              <a:t> Formatar Células...</a:t>
            </a:r>
            <a:r>
              <a:rPr lang="pt-PT" sz="2400" dirty="0"/>
              <a:t> </a:t>
            </a:r>
          </a:p>
          <a:p>
            <a:pPr>
              <a:spcBef>
                <a:spcPts val="600"/>
              </a:spcBef>
            </a:pPr>
            <a:r>
              <a:rPr lang="pt-PT" sz="2400" dirty="0"/>
              <a:t>Na janela que se abre, selecione o separador </a:t>
            </a:r>
            <a:r>
              <a:rPr lang="pt-PT" sz="2000" b="1" dirty="0">
                <a:solidFill>
                  <a:schemeClr val="accent1"/>
                </a:solidFill>
              </a:rPr>
              <a:t>❸</a:t>
            </a:r>
            <a:r>
              <a:rPr lang="pt-PT" sz="2400" b="1" dirty="0"/>
              <a:t> Número</a:t>
            </a:r>
            <a:r>
              <a:rPr lang="pt-PT" sz="2400" dirty="0"/>
              <a:t>, escolha, neste caso, a categoria </a:t>
            </a:r>
            <a:r>
              <a:rPr lang="pt-PT" sz="2000" b="1" dirty="0">
                <a:solidFill>
                  <a:schemeClr val="accent1"/>
                </a:solidFill>
              </a:rPr>
              <a:t>❹</a:t>
            </a:r>
            <a:r>
              <a:rPr lang="pt-PT" sz="2400" b="1" dirty="0"/>
              <a:t> Moeda</a:t>
            </a:r>
            <a:r>
              <a:rPr lang="pt-PT" sz="2400" dirty="0"/>
              <a:t>, determine o número de </a:t>
            </a:r>
            <a:r>
              <a:rPr lang="pt-PT" sz="2000" b="1" dirty="0">
                <a:solidFill>
                  <a:schemeClr val="accent1"/>
                </a:solidFill>
              </a:rPr>
              <a:t>❺</a:t>
            </a:r>
            <a:r>
              <a:rPr lang="pt-PT" sz="2400" b="1" dirty="0"/>
              <a:t> Casas decimais</a:t>
            </a:r>
            <a:r>
              <a:rPr lang="pt-PT" sz="2400" dirty="0"/>
              <a:t> e escolha o símbolo, neste caso, o </a:t>
            </a:r>
            <a:r>
              <a:rPr lang="pt-PT" sz="2000" b="1" dirty="0">
                <a:solidFill>
                  <a:schemeClr val="accent1"/>
                </a:solidFill>
              </a:rPr>
              <a:t>❻</a:t>
            </a:r>
            <a:r>
              <a:rPr lang="pt-PT" sz="2400" b="1" dirty="0"/>
              <a:t> Euro (€)</a:t>
            </a:r>
            <a:r>
              <a:rPr lang="pt-PT" sz="2400" dirty="0"/>
              <a:t>. </a:t>
            </a:r>
          </a:p>
          <a:p>
            <a:pPr>
              <a:spcBef>
                <a:spcPts val="600"/>
              </a:spcBef>
            </a:pPr>
            <a:r>
              <a:rPr lang="pt-PT" sz="2400" dirty="0"/>
              <a:t>Por fim clique em </a:t>
            </a:r>
            <a:r>
              <a:rPr lang="pt-PT" sz="2000" b="1" dirty="0">
                <a:solidFill>
                  <a:schemeClr val="accent1"/>
                </a:solidFill>
              </a:rPr>
              <a:t>❼</a:t>
            </a:r>
            <a:r>
              <a:rPr lang="pt-PT" sz="2400" b="1" dirty="0"/>
              <a:t> OK</a:t>
            </a:r>
            <a:r>
              <a:rPr lang="pt-PT" sz="2400" dirty="0"/>
              <a:t>. </a:t>
            </a:r>
          </a:p>
          <a:p>
            <a:pPr>
              <a:spcBef>
                <a:spcPts val="600"/>
              </a:spcBef>
            </a:pPr>
            <a:r>
              <a:rPr lang="pt-PT" sz="2400" dirty="0"/>
              <a:t>O </a:t>
            </a:r>
            <a:r>
              <a:rPr lang="pt-PT" sz="2000" b="1" dirty="0">
                <a:solidFill>
                  <a:schemeClr val="accent1"/>
                </a:solidFill>
              </a:rPr>
              <a:t>❽</a:t>
            </a:r>
            <a:r>
              <a:rPr lang="pt-PT" sz="2400" b="1" dirty="0"/>
              <a:t> resultado</a:t>
            </a:r>
            <a:r>
              <a:rPr lang="pt-PT" sz="2400" dirty="0"/>
              <a:t> é a formatação dos números na moeda euro com duas casas decimais.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78A24C8-F93C-CC42-86B3-7D381DCEC2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03" b="12511"/>
          <a:stretch/>
        </p:blipFill>
        <p:spPr>
          <a:xfrm>
            <a:off x="6553200" y="1796451"/>
            <a:ext cx="4888268" cy="426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17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DF2357-FD68-AD4C-8220-68A226C5B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525" y="930482"/>
            <a:ext cx="8596668" cy="687441"/>
          </a:xfrm>
        </p:spPr>
        <p:txBody>
          <a:bodyPr/>
          <a:lstStyle/>
          <a:p>
            <a:pPr algn="ctr"/>
            <a:r>
              <a:rPr lang="pt-PT" b="1" dirty="0"/>
              <a:t>Fazer um gráfico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E9ED894-8F3B-1B4B-A3FA-6A284ECD6B52}"/>
              </a:ext>
            </a:extLst>
          </p:cNvPr>
          <p:cNvSpPr txBox="1">
            <a:spLocks/>
          </p:cNvSpPr>
          <p:nvPr/>
        </p:nvSpPr>
        <p:spPr>
          <a:xfrm>
            <a:off x="0" y="64513"/>
            <a:ext cx="3544499" cy="6874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PT" dirty="0"/>
              <a:t>Microsoft Excel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36ED4BB-0D4A-104E-86C5-84D0F94C8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550" y="1796451"/>
            <a:ext cx="6705600" cy="486635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1B39472-1C38-A743-BD19-3306B4B8B2CC}"/>
              </a:ext>
            </a:extLst>
          </p:cNvPr>
          <p:cNvSpPr/>
          <p:nvPr/>
        </p:nvSpPr>
        <p:spPr>
          <a:xfrm>
            <a:off x="219609" y="1796451"/>
            <a:ext cx="5048250" cy="413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PT" sz="2400" dirty="0">
                <a:solidFill>
                  <a:schemeClr val="accent1"/>
                </a:solidFill>
              </a:rPr>
              <a:t>❶</a:t>
            </a:r>
            <a:r>
              <a:rPr lang="pt-PT" sz="2800" dirty="0"/>
              <a:t> Selecione o conjunto de células que tem os dados para o gráfico</a:t>
            </a:r>
          </a:p>
          <a:p>
            <a:pPr>
              <a:spcBef>
                <a:spcPts val="600"/>
              </a:spcBef>
            </a:pPr>
            <a:endParaRPr lang="pt-PT" sz="2800" dirty="0"/>
          </a:p>
          <a:p>
            <a:pPr>
              <a:spcBef>
                <a:spcPts val="600"/>
              </a:spcBef>
            </a:pPr>
            <a:r>
              <a:rPr lang="pt-PT" sz="2400" dirty="0">
                <a:solidFill>
                  <a:schemeClr val="accent1"/>
                </a:solidFill>
              </a:rPr>
              <a:t>❷</a:t>
            </a:r>
            <a:r>
              <a:rPr lang="pt-PT" sz="2800" dirty="0"/>
              <a:t> Menu Inserir</a:t>
            </a:r>
            <a:r>
              <a:rPr lang="pt-PT" sz="2400" dirty="0">
                <a:solidFill>
                  <a:schemeClr val="accent1"/>
                </a:solidFill>
              </a:rPr>
              <a:t> </a:t>
            </a:r>
          </a:p>
          <a:p>
            <a:pPr>
              <a:spcBef>
                <a:spcPts val="600"/>
              </a:spcBef>
            </a:pPr>
            <a:endParaRPr lang="pt-PT" sz="2400" dirty="0">
              <a:solidFill>
                <a:schemeClr val="accent1"/>
              </a:solidFill>
            </a:endParaRPr>
          </a:p>
          <a:p>
            <a:pPr>
              <a:spcBef>
                <a:spcPts val="600"/>
              </a:spcBef>
            </a:pPr>
            <a:r>
              <a:rPr lang="pt-PT" sz="2400" dirty="0">
                <a:solidFill>
                  <a:schemeClr val="accent1"/>
                </a:solidFill>
              </a:rPr>
              <a:t>❸</a:t>
            </a:r>
            <a:r>
              <a:rPr lang="pt-PT" sz="2800" dirty="0"/>
              <a:t> Escolher o tipo de gráfico que se pretende</a:t>
            </a:r>
          </a:p>
          <a:p>
            <a:pPr>
              <a:spcBef>
                <a:spcPts val="600"/>
              </a:spcBef>
            </a:pPr>
            <a:r>
              <a:rPr lang="pt-P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0410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DF2357-FD68-AD4C-8220-68A226C5B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525" y="930482"/>
            <a:ext cx="8596668" cy="687441"/>
          </a:xfrm>
        </p:spPr>
        <p:txBody>
          <a:bodyPr/>
          <a:lstStyle/>
          <a:p>
            <a:pPr algn="ctr"/>
            <a:r>
              <a:rPr lang="pt-PT" b="1" dirty="0"/>
              <a:t>Preenchimentos automáticos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E9ED894-8F3B-1B4B-A3FA-6A284ECD6B52}"/>
              </a:ext>
            </a:extLst>
          </p:cNvPr>
          <p:cNvSpPr txBox="1">
            <a:spLocks/>
          </p:cNvSpPr>
          <p:nvPr/>
        </p:nvSpPr>
        <p:spPr>
          <a:xfrm>
            <a:off x="0" y="64513"/>
            <a:ext cx="3544499" cy="6874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PT" dirty="0"/>
              <a:t>Microsoft Excel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C38E89C-DA76-454C-A79C-77D68D0A102C}"/>
              </a:ext>
            </a:extLst>
          </p:cNvPr>
          <p:cNvSpPr/>
          <p:nvPr/>
        </p:nvSpPr>
        <p:spPr>
          <a:xfrm>
            <a:off x="219608" y="1796451"/>
            <a:ext cx="7108292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PT" sz="2400" dirty="0"/>
              <a:t>No Excel podemos preencher células de forma automática. </a:t>
            </a:r>
          </a:p>
          <a:p>
            <a:pPr>
              <a:spcBef>
                <a:spcPts val="600"/>
              </a:spcBef>
            </a:pPr>
            <a:r>
              <a:rPr lang="pt-PT" sz="2400" b="1" dirty="0"/>
              <a:t>Exemplos: </a:t>
            </a:r>
            <a:r>
              <a:rPr lang="pt-PT" sz="2400" dirty="0"/>
              <a:t>podes fazer sequências de números, datas, dias da semana, etc.</a:t>
            </a:r>
          </a:p>
          <a:p>
            <a:pPr>
              <a:spcBef>
                <a:spcPts val="600"/>
              </a:spcBef>
            </a:pPr>
            <a:endParaRPr lang="pt-PT" sz="2400" dirty="0">
              <a:solidFill>
                <a:schemeClr val="accent1"/>
              </a:solidFill>
            </a:endParaRPr>
          </a:p>
          <a:p>
            <a:pPr>
              <a:spcBef>
                <a:spcPts val="600"/>
              </a:spcBef>
            </a:pPr>
            <a:r>
              <a:rPr lang="pt-PT" sz="2400" dirty="0">
                <a:solidFill>
                  <a:schemeClr val="accent1"/>
                </a:solidFill>
              </a:rPr>
              <a:t>❶</a:t>
            </a:r>
            <a:r>
              <a:rPr lang="pt-PT" sz="2800" dirty="0"/>
              <a:t> </a:t>
            </a:r>
            <a:r>
              <a:rPr lang="pt-PT" sz="2400" dirty="0"/>
              <a:t>Selecione uma ou mais células que pretende utilizar como base para preencher outras células.</a:t>
            </a:r>
          </a:p>
          <a:p>
            <a:pPr>
              <a:spcBef>
                <a:spcPts val="600"/>
              </a:spcBef>
            </a:pPr>
            <a:endParaRPr lang="pt-PT" sz="2400" dirty="0"/>
          </a:p>
          <a:p>
            <a:pPr>
              <a:spcBef>
                <a:spcPts val="600"/>
              </a:spcBef>
            </a:pPr>
            <a:r>
              <a:rPr lang="pt-PT" sz="2800" dirty="0">
                <a:solidFill>
                  <a:schemeClr val="accent1"/>
                </a:solidFill>
              </a:rPr>
              <a:t>❷ </a:t>
            </a:r>
            <a:r>
              <a:rPr lang="pt-PT" altLang="pt-PT" sz="2800" dirty="0">
                <a:solidFill>
                  <a:srgbClr val="1E1E1E"/>
                </a:solidFill>
                <a:latin typeface="Segoe UI"/>
              </a:rPr>
              <a:t>Arrastar a alça de preenchimento</a:t>
            </a:r>
            <a:endParaRPr lang="pt-PT" sz="2800" dirty="0"/>
          </a:p>
          <a:p>
            <a:pPr>
              <a:spcBef>
                <a:spcPts val="600"/>
              </a:spcBef>
            </a:pPr>
            <a:endParaRPr lang="pt-PT" sz="2400" dirty="0">
              <a:solidFill>
                <a:schemeClr val="accent1"/>
              </a:solidFill>
            </a:endParaRPr>
          </a:p>
          <a:p>
            <a:pPr>
              <a:spcBef>
                <a:spcPts val="600"/>
              </a:spcBef>
            </a:pPr>
            <a:r>
              <a:rPr lang="pt-PT" dirty="0"/>
              <a:t> </a:t>
            </a:r>
          </a:p>
        </p:txBody>
      </p:sp>
      <p:pic>
        <p:nvPicPr>
          <p:cNvPr id="2050" name="Picture 2" descr="a seleção de gráficos no Friso">
            <a:extLst>
              <a:ext uri="{FF2B5EF4-FFF2-40B4-BE49-F238E27FC236}">
                <a16:creationId xmlns:a16="http://schemas.microsoft.com/office/drawing/2014/main" id="{223366B3-925B-CB42-A462-F7B4BB7FC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731" y="5269805"/>
            <a:ext cx="1049338" cy="49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48ACF47-EC98-0B4F-8F7F-A264088D0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368" y="1617923"/>
            <a:ext cx="3637611" cy="257877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77863EE-F02B-9F4D-8472-96F97FE24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6918" y="3611013"/>
            <a:ext cx="3257550" cy="308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0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EE3CEE0-C048-8447-9F37-1FDEC7D6E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893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C6965AE-900C-B74E-BB8B-2E15D6E5D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198" y="5041900"/>
            <a:ext cx="5387802" cy="673100"/>
          </a:xfrm>
        </p:spPr>
        <p:txBody>
          <a:bodyPr/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Bom trabalho! </a:t>
            </a:r>
          </a:p>
        </p:txBody>
      </p:sp>
    </p:spTree>
    <p:extLst>
      <p:ext uri="{BB962C8B-B14F-4D97-AF65-F5344CB8AC3E}">
        <p14:creationId xmlns:p14="http://schemas.microsoft.com/office/powerpoint/2010/main" val="1215955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EFE4D-DFEE-CC4F-BA99-8161DAF24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15" y="781354"/>
            <a:ext cx="9478536" cy="1595863"/>
          </a:xfrm>
        </p:spPr>
        <p:txBody>
          <a:bodyPr anchor="t">
            <a:noAutofit/>
          </a:bodyPr>
          <a:lstStyle/>
          <a:p>
            <a:r>
              <a:rPr lang="pt-PT" sz="4000" b="1" dirty="0">
                <a:solidFill>
                  <a:srgbClr val="00744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 Excel faz parte do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9372FDC-B8DC-E64D-8B65-71C623FF5241}"/>
              </a:ext>
            </a:extLst>
          </p:cNvPr>
          <p:cNvSpPr txBox="1"/>
          <p:nvPr/>
        </p:nvSpPr>
        <p:spPr>
          <a:xfrm>
            <a:off x="0" y="1758418"/>
            <a:ext cx="10629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/>
              <a:t>O Microsoft Office é um conjunto de programas para escritório </a:t>
            </a:r>
          </a:p>
          <a:p>
            <a:pPr algn="ctr"/>
            <a:r>
              <a:rPr lang="pt-PT" sz="2800" dirty="0"/>
              <a:t>que contém programas como: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3C2AADC-63B0-D34D-A42E-EEA84F7950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453" b="25484"/>
          <a:stretch/>
        </p:blipFill>
        <p:spPr>
          <a:xfrm>
            <a:off x="5880914" y="374563"/>
            <a:ext cx="3880694" cy="1295182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0694A712-6EDC-C64B-8050-F6FA802B79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3" t="58533" r="79068" b="13962"/>
          <a:stretch/>
        </p:blipFill>
        <p:spPr>
          <a:xfrm>
            <a:off x="491833" y="2911073"/>
            <a:ext cx="1323357" cy="1056688"/>
          </a:xfrm>
          <a:prstGeom prst="rect">
            <a:avLst/>
          </a:prstGeom>
        </p:spPr>
      </p:pic>
      <p:sp>
        <p:nvSpPr>
          <p:cNvPr id="22" name="Retângulo Arredondado 21">
            <a:extLst>
              <a:ext uri="{FF2B5EF4-FFF2-40B4-BE49-F238E27FC236}">
                <a16:creationId xmlns:a16="http://schemas.microsoft.com/office/drawing/2014/main" id="{52D68396-2634-B84D-8F97-E9C81199E583}"/>
              </a:ext>
            </a:extLst>
          </p:cNvPr>
          <p:cNvSpPr/>
          <p:nvPr/>
        </p:nvSpPr>
        <p:spPr>
          <a:xfrm>
            <a:off x="274760" y="5045115"/>
            <a:ext cx="1582080" cy="706231"/>
          </a:xfrm>
          <a:prstGeom prst="roundRect">
            <a:avLst/>
          </a:prstGeom>
          <a:solidFill>
            <a:srgbClr val="2767B1"/>
          </a:solidFill>
          <a:ln>
            <a:solidFill>
              <a:srgbClr val="2767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Microsoft Word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907642D7-8E16-6347-A900-F68DC32DD6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1083" t="58533" r="3204" b="13962"/>
          <a:stretch/>
        </p:blipFill>
        <p:spPr>
          <a:xfrm>
            <a:off x="9124810" y="2829619"/>
            <a:ext cx="1187618" cy="1056688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A015F0E0-C813-2B40-9C91-CA4AB599D7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03" t="58533" r="65097" b="13962"/>
          <a:stretch/>
        </p:blipFill>
        <p:spPr>
          <a:xfrm>
            <a:off x="2183900" y="2866154"/>
            <a:ext cx="1133707" cy="1056688"/>
          </a:xfrm>
          <a:prstGeom prst="rect">
            <a:avLst/>
          </a:prstGeom>
        </p:spPr>
      </p:pic>
      <p:grpSp>
        <p:nvGrpSpPr>
          <p:cNvPr id="27" name="Agrupar 26">
            <a:extLst>
              <a:ext uri="{FF2B5EF4-FFF2-40B4-BE49-F238E27FC236}">
                <a16:creationId xmlns:a16="http://schemas.microsoft.com/office/drawing/2014/main" id="{EA7ABFBB-D84D-F34F-A7B6-376BAB202308}"/>
              </a:ext>
            </a:extLst>
          </p:cNvPr>
          <p:cNvGrpSpPr/>
          <p:nvPr/>
        </p:nvGrpSpPr>
        <p:grpSpPr>
          <a:xfrm>
            <a:off x="274760" y="4074535"/>
            <a:ext cx="1582080" cy="944111"/>
            <a:chOff x="1500536" y="5062654"/>
            <a:chExt cx="1582080" cy="944111"/>
          </a:xfrm>
        </p:grpSpPr>
        <p:sp>
          <p:nvSpPr>
            <p:cNvPr id="21" name="Retângulo Arredondado 20">
              <a:extLst>
                <a:ext uri="{FF2B5EF4-FFF2-40B4-BE49-F238E27FC236}">
                  <a16:creationId xmlns:a16="http://schemas.microsoft.com/office/drawing/2014/main" id="{12415BC0-6D7B-E449-A877-351C55B2BE07}"/>
                </a:ext>
              </a:extLst>
            </p:cNvPr>
            <p:cNvSpPr/>
            <p:nvPr/>
          </p:nvSpPr>
          <p:spPr>
            <a:xfrm>
              <a:off x="1500536" y="5062654"/>
              <a:ext cx="1582080" cy="706231"/>
            </a:xfrm>
            <a:prstGeom prst="roundRect">
              <a:avLst/>
            </a:prstGeom>
            <a:solidFill>
              <a:srgbClr val="2767B1"/>
            </a:solidFill>
            <a:ln>
              <a:solidFill>
                <a:srgbClr val="2767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dirty="0"/>
                <a:t>Processador de texto</a:t>
              </a:r>
            </a:p>
          </p:txBody>
        </p:sp>
        <p:sp>
          <p:nvSpPr>
            <p:cNvPr id="26" name="Seta para Baixo 25">
              <a:extLst>
                <a:ext uri="{FF2B5EF4-FFF2-40B4-BE49-F238E27FC236}">
                  <a16:creationId xmlns:a16="http://schemas.microsoft.com/office/drawing/2014/main" id="{9C227020-0B6D-594F-BC09-4FCE72C53CD8}"/>
                </a:ext>
              </a:extLst>
            </p:cNvPr>
            <p:cNvSpPr/>
            <p:nvPr/>
          </p:nvSpPr>
          <p:spPr>
            <a:xfrm>
              <a:off x="2168911" y="5761438"/>
              <a:ext cx="245327" cy="245327"/>
            </a:xfrm>
            <a:prstGeom prst="downArrow">
              <a:avLst/>
            </a:prstGeom>
            <a:solidFill>
              <a:srgbClr val="2767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28" name="Retângulo Arredondado 27">
            <a:extLst>
              <a:ext uri="{FF2B5EF4-FFF2-40B4-BE49-F238E27FC236}">
                <a16:creationId xmlns:a16="http://schemas.microsoft.com/office/drawing/2014/main" id="{E9AF3A21-48AE-F041-A86A-0501103127E9}"/>
              </a:ext>
            </a:extLst>
          </p:cNvPr>
          <p:cNvSpPr/>
          <p:nvPr/>
        </p:nvSpPr>
        <p:spPr>
          <a:xfrm>
            <a:off x="2010639" y="5024672"/>
            <a:ext cx="1582080" cy="706231"/>
          </a:xfrm>
          <a:prstGeom prst="roundRect">
            <a:avLst/>
          </a:prstGeom>
          <a:solidFill>
            <a:srgbClr val="0098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Microsoft Excel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5A12416F-1B17-9540-8025-F3EE6D45FA6D}"/>
              </a:ext>
            </a:extLst>
          </p:cNvPr>
          <p:cNvGrpSpPr/>
          <p:nvPr/>
        </p:nvGrpSpPr>
        <p:grpSpPr>
          <a:xfrm>
            <a:off x="2010639" y="4054092"/>
            <a:ext cx="1582080" cy="944111"/>
            <a:chOff x="1500536" y="5062654"/>
            <a:chExt cx="1582080" cy="944111"/>
          </a:xfrm>
        </p:grpSpPr>
        <p:sp>
          <p:nvSpPr>
            <p:cNvPr id="30" name="Retângulo Arredondado 29">
              <a:extLst>
                <a:ext uri="{FF2B5EF4-FFF2-40B4-BE49-F238E27FC236}">
                  <a16:creationId xmlns:a16="http://schemas.microsoft.com/office/drawing/2014/main" id="{D446C40F-F92E-9947-A9B0-336E165E8D22}"/>
                </a:ext>
              </a:extLst>
            </p:cNvPr>
            <p:cNvSpPr/>
            <p:nvPr/>
          </p:nvSpPr>
          <p:spPr>
            <a:xfrm>
              <a:off x="1500536" y="5062654"/>
              <a:ext cx="1582080" cy="706231"/>
            </a:xfrm>
            <a:prstGeom prst="roundRect">
              <a:avLst/>
            </a:prstGeom>
            <a:solidFill>
              <a:srgbClr val="00986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dirty="0"/>
                <a:t>Folha de cálculo</a:t>
              </a:r>
            </a:p>
          </p:txBody>
        </p:sp>
        <p:sp>
          <p:nvSpPr>
            <p:cNvPr id="31" name="Seta para Baixo 30">
              <a:extLst>
                <a:ext uri="{FF2B5EF4-FFF2-40B4-BE49-F238E27FC236}">
                  <a16:creationId xmlns:a16="http://schemas.microsoft.com/office/drawing/2014/main" id="{66FDFA60-9B24-1A4B-B5D1-2539CEB5A9B1}"/>
                </a:ext>
              </a:extLst>
            </p:cNvPr>
            <p:cNvSpPr/>
            <p:nvPr/>
          </p:nvSpPr>
          <p:spPr>
            <a:xfrm>
              <a:off x="2168911" y="5761438"/>
              <a:ext cx="245327" cy="245327"/>
            </a:xfrm>
            <a:prstGeom prst="downArrow">
              <a:avLst/>
            </a:prstGeom>
            <a:solidFill>
              <a:srgbClr val="009863"/>
            </a:solidFill>
            <a:ln>
              <a:solidFill>
                <a:srgbClr val="007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32" name="Imagem 31">
            <a:extLst>
              <a:ext uri="{FF2B5EF4-FFF2-40B4-BE49-F238E27FC236}">
                <a16:creationId xmlns:a16="http://schemas.microsoft.com/office/drawing/2014/main" id="{1CAD3AC6-7E4A-994B-8C12-47168ADE51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47" t="58533" r="49933" b="13962"/>
          <a:stretch/>
        </p:blipFill>
        <p:spPr>
          <a:xfrm>
            <a:off x="3896972" y="2868494"/>
            <a:ext cx="1120072" cy="1056688"/>
          </a:xfrm>
          <a:prstGeom prst="rect">
            <a:avLst/>
          </a:prstGeom>
        </p:spPr>
      </p:pic>
      <p:sp>
        <p:nvSpPr>
          <p:cNvPr id="33" name="Retângulo Arredondado 32">
            <a:extLst>
              <a:ext uri="{FF2B5EF4-FFF2-40B4-BE49-F238E27FC236}">
                <a16:creationId xmlns:a16="http://schemas.microsoft.com/office/drawing/2014/main" id="{AFDDD6A8-DAB5-FF47-8669-55FE9406C264}"/>
              </a:ext>
            </a:extLst>
          </p:cNvPr>
          <p:cNvSpPr/>
          <p:nvPr/>
        </p:nvSpPr>
        <p:spPr>
          <a:xfrm>
            <a:off x="3746504" y="5014959"/>
            <a:ext cx="1582080" cy="706231"/>
          </a:xfrm>
          <a:prstGeom prst="roundRect">
            <a:avLst/>
          </a:prstGeom>
          <a:solidFill>
            <a:srgbClr val="EA3913"/>
          </a:solidFill>
          <a:ln>
            <a:solidFill>
              <a:srgbClr val="EA39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Microsoft PowerPoint</a:t>
            </a: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746D415E-0E10-4A4B-8F2A-BA2FE0C96D8F}"/>
              </a:ext>
            </a:extLst>
          </p:cNvPr>
          <p:cNvGrpSpPr/>
          <p:nvPr/>
        </p:nvGrpSpPr>
        <p:grpSpPr>
          <a:xfrm>
            <a:off x="3746504" y="4044379"/>
            <a:ext cx="1582080" cy="944111"/>
            <a:chOff x="1500536" y="5062654"/>
            <a:chExt cx="1582080" cy="944111"/>
          </a:xfrm>
          <a:solidFill>
            <a:srgbClr val="EA3913"/>
          </a:solidFill>
        </p:grpSpPr>
        <p:sp>
          <p:nvSpPr>
            <p:cNvPr id="35" name="Retângulo Arredondado 34">
              <a:extLst>
                <a:ext uri="{FF2B5EF4-FFF2-40B4-BE49-F238E27FC236}">
                  <a16:creationId xmlns:a16="http://schemas.microsoft.com/office/drawing/2014/main" id="{C2BF85F5-156B-1940-9887-FCE75F9DCEE8}"/>
                </a:ext>
              </a:extLst>
            </p:cNvPr>
            <p:cNvSpPr/>
            <p:nvPr/>
          </p:nvSpPr>
          <p:spPr>
            <a:xfrm>
              <a:off x="1500536" y="5062654"/>
              <a:ext cx="1582080" cy="706231"/>
            </a:xfrm>
            <a:prstGeom prst="roundRect">
              <a:avLst/>
            </a:prstGeom>
            <a:grpFill/>
            <a:ln>
              <a:solidFill>
                <a:srgbClr val="EA39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700" dirty="0"/>
                <a:t>Apresentação gráfica</a:t>
              </a:r>
            </a:p>
          </p:txBody>
        </p:sp>
        <p:sp>
          <p:nvSpPr>
            <p:cNvPr id="36" name="Seta para Baixo 35">
              <a:extLst>
                <a:ext uri="{FF2B5EF4-FFF2-40B4-BE49-F238E27FC236}">
                  <a16:creationId xmlns:a16="http://schemas.microsoft.com/office/drawing/2014/main" id="{74289DD4-D67B-CD45-8493-48E45D86F430}"/>
                </a:ext>
              </a:extLst>
            </p:cNvPr>
            <p:cNvSpPr/>
            <p:nvPr/>
          </p:nvSpPr>
          <p:spPr>
            <a:xfrm>
              <a:off x="2168911" y="5761438"/>
              <a:ext cx="245327" cy="245327"/>
            </a:xfrm>
            <a:prstGeom prst="downArrow">
              <a:avLst/>
            </a:prstGeom>
            <a:grpFill/>
            <a:ln>
              <a:solidFill>
                <a:srgbClr val="EA39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37" name="Imagem 36">
            <a:extLst>
              <a:ext uri="{FF2B5EF4-FFF2-40B4-BE49-F238E27FC236}">
                <a16:creationId xmlns:a16="http://schemas.microsoft.com/office/drawing/2014/main" id="{DA4D2094-A1AD-9F47-A402-7C4F50C7A1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914" t="58534" r="34266" b="11824"/>
          <a:stretch/>
        </p:blipFill>
        <p:spPr>
          <a:xfrm>
            <a:off x="5681166" y="2879009"/>
            <a:ext cx="1120073" cy="1138820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AC7EAE24-8726-254F-8276-B65C4012BB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447" t="58534" r="17634" b="11825"/>
          <a:stretch/>
        </p:blipFill>
        <p:spPr>
          <a:xfrm>
            <a:off x="7295761" y="2911073"/>
            <a:ext cx="1278783" cy="1138820"/>
          </a:xfrm>
          <a:prstGeom prst="rect">
            <a:avLst/>
          </a:prstGeom>
        </p:spPr>
      </p:pic>
      <p:sp>
        <p:nvSpPr>
          <p:cNvPr id="39" name="Retângulo Arredondado 38">
            <a:extLst>
              <a:ext uri="{FF2B5EF4-FFF2-40B4-BE49-F238E27FC236}">
                <a16:creationId xmlns:a16="http://schemas.microsoft.com/office/drawing/2014/main" id="{A6AF5E6C-8F39-9148-81F7-3C7DC080CAE0}"/>
              </a:ext>
            </a:extLst>
          </p:cNvPr>
          <p:cNvSpPr/>
          <p:nvPr/>
        </p:nvSpPr>
        <p:spPr>
          <a:xfrm>
            <a:off x="5488631" y="5024672"/>
            <a:ext cx="1582080" cy="706231"/>
          </a:xfrm>
          <a:prstGeom prst="roundRect">
            <a:avLst/>
          </a:prstGeom>
          <a:solidFill>
            <a:srgbClr val="0093EF"/>
          </a:solidFill>
          <a:ln>
            <a:solidFill>
              <a:srgbClr val="0093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Microsoft Outlook</a:t>
            </a:r>
          </a:p>
        </p:txBody>
      </p: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FD6833AD-91F7-274C-82CD-F2B4A6FE5A0B}"/>
              </a:ext>
            </a:extLst>
          </p:cNvPr>
          <p:cNvGrpSpPr/>
          <p:nvPr/>
        </p:nvGrpSpPr>
        <p:grpSpPr>
          <a:xfrm>
            <a:off x="5488631" y="4054092"/>
            <a:ext cx="1582080" cy="944111"/>
            <a:chOff x="1500536" y="5062654"/>
            <a:chExt cx="1582080" cy="944111"/>
          </a:xfrm>
          <a:solidFill>
            <a:srgbClr val="EA3913"/>
          </a:solidFill>
        </p:grpSpPr>
        <p:sp>
          <p:nvSpPr>
            <p:cNvPr id="41" name="Retângulo Arredondado 40">
              <a:extLst>
                <a:ext uri="{FF2B5EF4-FFF2-40B4-BE49-F238E27FC236}">
                  <a16:creationId xmlns:a16="http://schemas.microsoft.com/office/drawing/2014/main" id="{75801A43-2990-334B-A7A7-3D8FF5BBD260}"/>
                </a:ext>
              </a:extLst>
            </p:cNvPr>
            <p:cNvSpPr/>
            <p:nvPr/>
          </p:nvSpPr>
          <p:spPr>
            <a:xfrm>
              <a:off x="1500536" y="5062654"/>
              <a:ext cx="1582080" cy="706231"/>
            </a:xfrm>
            <a:prstGeom prst="roundRect">
              <a:avLst/>
            </a:prstGeom>
            <a:solidFill>
              <a:srgbClr val="0093EF"/>
            </a:solidFill>
            <a:ln>
              <a:solidFill>
                <a:srgbClr val="0093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700" dirty="0"/>
                <a:t>Gestão de Correio Eletrónico</a:t>
              </a:r>
            </a:p>
          </p:txBody>
        </p:sp>
        <p:sp>
          <p:nvSpPr>
            <p:cNvPr id="42" name="Seta para Baixo 41">
              <a:extLst>
                <a:ext uri="{FF2B5EF4-FFF2-40B4-BE49-F238E27FC236}">
                  <a16:creationId xmlns:a16="http://schemas.microsoft.com/office/drawing/2014/main" id="{3C6C6480-492D-764F-A793-688E1446763D}"/>
                </a:ext>
              </a:extLst>
            </p:cNvPr>
            <p:cNvSpPr/>
            <p:nvPr/>
          </p:nvSpPr>
          <p:spPr>
            <a:xfrm>
              <a:off x="2168911" y="5761438"/>
              <a:ext cx="245327" cy="245327"/>
            </a:xfrm>
            <a:prstGeom prst="downArrow">
              <a:avLst/>
            </a:prstGeom>
            <a:solidFill>
              <a:srgbClr val="0093EF"/>
            </a:solidFill>
            <a:ln>
              <a:solidFill>
                <a:srgbClr val="0093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43" name="Retângulo Arredondado 42">
            <a:extLst>
              <a:ext uri="{FF2B5EF4-FFF2-40B4-BE49-F238E27FC236}">
                <a16:creationId xmlns:a16="http://schemas.microsoft.com/office/drawing/2014/main" id="{5B172DD1-8326-E745-BA02-7F953F97E1E6}"/>
              </a:ext>
            </a:extLst>
          </p:cNvPr>
          <p:cNvSpPr/>
          <p:nvPr/>
        </p:nvSpPr>
        <p:spPr>
          <a:xfrm>
            <a:off x="7207772" y="4998203"/>
            <a:ext cx="1582080" cy="706231"/>
          </a:xfrm>
          <a:prstGeom prst="roundRect">
            <a:avLst/>
          </a:prstGeom>
          <a:solidFill>
            <a:srgbClr val="9F41BD"/>
          </a:solidFill>
          <a:ln>
            <a:solidFill>
              <a:srgbClr val="9F4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Microsoft OneNote</a:t>
            </a:r>
          </a:p>
        </p:txBody>
      </p: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8E765A44-3823-7145-A001-99643787DFD1}"/>
              </a:ext>
            </a:extLst>
          </p:cNvPr>
          <p:cNvGrpSpPr/>
          <p:nvPr/>
        </p:nvGrpSpPr>
        <p:grpSpPr>
          <a:xfrm>
            <a:off x="7207772" y="4027623"/>
            <a:ext cx="1582080" cy="944111"/>
            <a:chOff x="1500536" y="5062654"/>
            <a:chExt cx="1582080" cy="944111"/>
          </a:xfrm>
          <a:solidFill>
            <a:srgbClr val="EA3913"/>
          </a:solidFill>
        </p:grpSpPr>
        <p:sp>
          <p:nvSpPr>
            <p:cNvPr id="45" name="Retângulo Arredondado 44">
              <a:extLst>
                <a:ext uri="{FF2B5EF4-FFF2-40B4-BE49-F238E27FC236}">
                  <a16:creationId xmlns:a16="http://schemas.microsoft.com/office/drawing/2014/main" id="{08B79BCC-64A2-2A47-B875-01BA1666857C}"/>
                </a:ext>
              </a:extLst>
            </p:cNvPr>
            <p:cNvSpPr/>
            <p:nvPr/>
          </p:nvSpPr>
          <p:spPr>
            <a:xfrm>
              <a:off x="1500536" y="5062654"/>
              <a:ext cx="1582080" cy="706231"/>
            </a:xfrm>
            <a:prstGeom prst="roundRect">
              <a:avLst/>
            </a:prstGeom>
            <a:solidFill>
              <a:srgbClr val="9F41BD"/>
            </a:solidFill>
            <a:ln>
              <a:solidFill>
                <a:srgbClr val="9F4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700" dirty="0"/>
                <a:t>Bloco de Notas</a:t>
              </a:r>
            </a:p>
          </p:txBody>
        </p:sp>
        <p:sp>
          <p:nvSpPr>
            <p:cNvPr id="46" name="Seta para Baixo 45">
              <a:extLst>
                <a:ext uri="{FF2B5EF4-FFF2-40B4-BE49-F238E27FC236}">
                  <a16:creationId xmlns:a16="http://schemas.microsoft.com/office/drawing/2014/main" id="{3EEDD6E2-42DA-744D-B9DA-A5322B96D673}"/>
                </a:ext>
              </a:extLst>
            </p:cNvPr>
            <p:cNvSpPr/>
            <p:nvPr/>
          </p:nvSpPr>
          <p:spPr>
            <a:xfrm>
              <a:off x="2168911" y="5761438"/>
              <a:ext cx="245327" cy="245327"/>
            </a:xfrm>
            <a:prstGeom prst="downArrow">
              <a:avLst/>
            </a:prstGeom>
            <a:solidFill>
              <a:srgbClr val="9F41BD"/>
            </a:solidFill>
            <a:ln>
              <a:solidFill>
                <a:srgbClr val="9F4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47" name="Retângulo Arredondado 46">
            <a:extLst>
              <a:ext uri="{FF2B5EF4-FFF2-40B4-BE49-F238E27FC236}">
                <a16:creationId xmlns:a16="http://schemas.microsoft.com/office/drawing/2014/main" id="{CA336E51-3489-1648-B9AA-ADFE8F6263C3}"/>
              </a:ext>
            </a:extLst>
          </p:cNvPr>
          <p:cNvSpPr/>
          <p:nvPr/>
        </p:nvSpPr>
        <p:spPr>
          <a:xfrm>
            <a:off x="8943637" y="4928109"/>
            <a:ext cx="1582080" cy="706231"/>
          </a:xfrm>
          <a:prstGeom prst="roundRect">
            <a:avLst/>
          </a:prstGeom>
          <a:solidFill>
            <a:srgbClr val="0578D0"/>
          </a:solidFill>
          <a:ln>
            <a:solidFill>
              <a:srgbClr val="0578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Microsoft</a:t>
            </a:r>
            <a:br>
              <a:rPr lang="pt-PT" dirty="0"/>
            </a:br>
            <a:r>
              <a:rPr lang="pt-PT" dirty="0"/>
              <a:t>OneDrive</a:t>
            </a:r>
          </a:p>
        </p:txBody>
      </p: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13D34436-3993-FF40-BB43-53AF1A06C534}"/>
              </a:ext>
            </a:extLst>
          </p:cNvPr>
          <p:cNvGrpSpPr/>
          <p:nvPr/>
        </p:nvGrpSpPr>
        <p:grpSpPr>
          <a:xfrm>
            <a:off x="8943637" y="3957529"/>
            <a:ext cx="1582080" cy="944111"/>
            <a:chOff x="1500536" y="5062654"/>
            <a:chExt cx="1582080" cy="944111"/>
          </a:xfrm>
          <a:solidFill>
            <a:srgbClr val="0578D0"/>
          </a:solidFill>
        </p:grpSpPr>
        <p:sp>
          <p:nvSpPr>
            <p:cNvPr id="49" name="Retângulo Arredondado 48">
              <a:extLst>
                <a:ext uri="{FF2B5EF4-FFF2-40B4-BE49-F238E27FC236}">
                  <a16:creationId xmlns:a16="http://schemas.microsoft.com/office/drawing/2014/main" id="{BCD5BD56-5AB8-8B48-8E5B-ADC552E56F36}"/>
                </a:ext>
              </a:extLst>
            </p:cNvPr>
            <p:cNvSpPr/>
            <p:nvPr/>
          </p:nvSpPr>
          <p:spPr>
            <a:xfrm>
              <a:off x="1500536" y="5062654"/>
              <a:ext cx="1582080" cy="706231"/>
            </a:xfrm>
            <a:prstGeom prst="roundRect">
              <a:avLst/>
            </a:prstGeom>
            <a:grpFill/>
            <a:ln>
              <a:solidFill>
                <a:srgbClr val="0578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600" dirty="0"/>
                <a:t>Espaço de </a:t>
              </a:r>
              <a:r>
                <a:rPr lang="pt-PT" sz="1400" dirty="0"/>
                <a:t>Armazenamento</a:t>
              </a:r>
            </a:p>
          </p:txBody>
        </p:sp>
        <p:sp>
          <p:nvSpPr>
            <p:cNvPr id="50" name="Seta para Baixo 49">
              <a:extLst>
                <a:ext uri="{FF2B5EF4-FFF2-40B4-BE49-F238E27FC236}">
                  <a16:creationId xmlns:a16="http://schemas.microsoft.com/office/drawing/2014/main" id="{4471BED6-0AA7-4745-864D-F44620F23211}"/>
                </a:ext>
              </a:extLst>
            </p:cNvPr>
            <p:cNvSpPr/>
            <p:nvPr/>
          </p:nvSpPr>
          <p:spPr>
            <a:xfrm>
              <a:off x="2168911" y="5761438"/>
              <a:ext cx="245327" cy="245327"/>
            </a:xfrm>
            <a:prstGeom prst="downArrow">
              <a:avLst/>
            </a:prstGeom>
            <a:grpFill/>
            <a:ln>
              <a:solidFill>
                <a:srgbClr val="0578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D6361B5E-0C2A-DE40-B539-0E3711E20953}"/>
              </a:ext>
            </a:extLst>
          </p:cNvPr>
          <p:cNvSpPr txBox="1"/>
          <p:nvPr/>
        </p:nvSpPr>
        <p:spPr>
          <a:xfrm>
            <a:off x="2436023" y="6101890"/>
            <a:ext cx="2224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/>
              <a:t>É gratuito?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2C716B30-3998-964B-9295-58851636A87D}"/>
              </a:ext>
            </a:extLst>
          </p:cNvPr>
          <p:cNvSpPr txBox="1"/>
          <p:nvPr/>
        </p:nvSpPr>
        <p:spPr>
          <a:xfrm>
            <a:off x="4811239" y="6030755"/>
            <a:ext cx="4272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Não. É preciso uma licença.</a:t>
            </a:r>
          </a:p>
          <a:p>
            <a:r>
              <a:rPr lang="pt-PT" sz="2400" dirty="0"/>
              <a:t>Contudo há opções gratuitas.</a:t>
            </a:r>
          </a:p>
        </p:txBody>
      </p:sp>
    </p:spTree>
    <p:extLst>
      <p:ext uri="{BB962C8B-B14F-4D97-AF65-F5344CB8AC3E}">
        <p14:creationId xmlns:p14="http://schemas.microsoft.com/office/powerpoint/2010/main" val="13742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8" grpId="0" animBg="1"/>
      <p:bldP spid="33" grpId="0" animBg="1"/>
      <p:bldP spid="39" grpId="0" animBg="1"/>
      <p:bldP spid="43" grpId="0" animBg="1"/>
      <p:bldP spid="47" grpId="0" animBg="1"/>
      <p:bldP spid="51" grpId="0"/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DF2357-FD68-AD4C-8220-68A226C5B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525" y="930482"/>
            <a:ext cx="8596668" cy="687441"/>
          </a:xfrm>
        </p:spPr>
        <p:txBody>
          <a:bodyPr/>
          <a:lstStyle/>
          <a:p>
            <a:pPr algn="ctr"/>
            <a:r>
              <a:rPr lang="pt-PT" b="1" dirty="0"/>
              <a:t>Definição</a:t>
            </a:r>
          </a:p>
        </p:txBody>
      </p:sp>
      <p:sp>
        <p:nvSpPr>
          <p:cNvPr id="5" name="CaixaDeTexto 3">
            <a:extLst>
              <a:ext uri="{FF2B5EF4-FFF2-40B4-BE49-F238E27FC236}">
                <a16:creationId xmlns:a16="http://schemas.microsoft.com/office/drawing/2014/main" id="{88CB4F26-BB2D-B94F-B903-B2C805A914B3}"/>
              </a:ext>
            </a:extLst>
          </p:cNvPr>
          <p:cNvSpPr txBox="1"/>
          <p:nvPr/>
        </p:nvSpPr>
        <p:spPr>
          <a:xfrm>
            <a:off x="274944" y="1728501"/>
            <a:ext cx="9985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pt-PT" sz="2400" b="1" dirty="0"/>
              <a:t>Uma folha de cálculo eletrónica </a:t>
            </a:r>
            <a:r>
              <a:rPr lang="pt-PT" sz="2400" dirty="0"/>
              <a:t>é uma ferramenta que lhe permite efetuar o tratamento de dados, cálculos simples e complexos, fórmulas e gráficos.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E9ED894-8F3B-1B4B-A3FA-6A284ECD6B52}"/>
              </a:ext>
            </a:extLst>
          </p:cNvPr>
          <p:cNvSpPr txBox="1">
            <a:spLocks/>
          </p:cNvSpPr>
          <p:nvPr/>
        </p:nvSpPr>
        <p:spPr>
          <a:xfrm>
            <a:off x="0" y="64513"/>
            <a:ext cx="3544499" cy="6874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PT" dirty="0"/>
              <a:t>Microsoft Excel</a:t>
            </a:r>
          </a:p>
        </p:txBody>
      </p:sp>
      <p:pic>
        <p:nvPicPr>
          <p:cNvPr id="9" name="Imagem 8" descr="Uma imagem com captura de ecrã, branco&#10;&#10;Descrição gerada automaticamente">
            <a:extLst>
              <a:ext uri="{FF2B5EF4-FFF2-40B4-BE49-F238E27FC236}">
                <a16:creationId xmlns:a16="http://schemas.microsoft.com/office/drawing/2014/main" id="{E87836F3-286D-AD4A-A693-83097A117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576" y="3096011"/>
            <a:ext cx="5036224" cy="3642412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42066087-63A5-0C45-B6AC-3108E43896C7}"/>
              </a:ext>
            </a:extLst>
          </p:cNvPr>
          <p:cNvGrpSpPr/>
          <p:nvPr/>
        </p:nvGrpSpPr>
        <p:grpSpPr>
          <a:xfrm>
            <a:off x="2832100" y="4724400"/>
            <a:ext cx="2717800" cy="304800"/>
            <a:chOff x="2832100" y="4724400"/>
            <a:chExt cx="2717800" cy="304800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DB537560-5ACB-DA41-92AA-1E0D75698FD6}"/>
                </a:ext>
              </a:extLst>
            </p:cNvPr>
            <p:cNvSpPr/>
            <p:nvPr/>
          </p:nvSpPr>
          <p:spPr>
            <a:xfrm>
              <a:off x="4572000" y="4724400"/>
              <a:ext cx="977900" cy="3048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12" name="Conexão Reta Unidirecional 11">
              <a:extLst>
                <a:ext uri="{FF2B5EF4-FFF2-40B4-BE49-F238E27FC236}">
                  <a16:creationId xmlns:a16="http://schemas.microsoft.com/office/drawing/2014/main" id="{318ACC9B-0E18-1C42-95D7-6ABDDF25F36A}"/>
                </a:ext>
              </a:extLst>
            </p:cNvPr>
            <p:cNvCxnSpPr/>
            <p:nvPr/>
          </p:nvCxnSpPr>
          <p:spPr>
            <a:xfrm>
              <a:off x="2832100" y="4764817"/>
              <a:ext cx="1612900" cy="15240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6D373AD-27FA-8840-810C-F9020ED48C0C}"/>
              </a:ext>
            </a:extLst>
          </p:cNvPr>
          <p:cNvSpPr txBox="1"/>
          <p:nvPr/>
        </p:nvSpPr>
        <p:spPr>
          <a:xfrm>
            <a:off x="2006600" y="4547885"/>
            <a:ext cx="97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FF0000"/>
                </a:solidFill>
              </a:rPr>
              <a:t>Célula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31D4F2B-540B-9749-ACC2-7A89081EEB86}"/>
              </a:ext>
            </a:extLst>
          </p:cNvPr>
          <p:cNvSpPr txBox="1"/>
          <p:nvPr/>
        </p:nvSpPr>
        <p:spPr>
          <a:xfrm>
            <a:off x="566947" y="3392658"/>
            <a:ext cx="302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FF0000"/>
                </a:solidFill>
              </a:rPr>
              <a:t>Tabela de dupla entrada</a:t>
            </a:r>
          </a:p>
        </p:txBody>
      </p:sp>
      <p:cxnSp>
        <p:nvCxnSpPr>
          <p:cNvPr id="17" name="Conexão Reta Unidirecional 16">
            <a:extLst>
              <a:ext uri="{FF2B5EF4-FFF2-40B4-BE49-F238E27FC236}">
                <a16:creationId xmlns:a16="http://schemas.microsoft.com/office/drawing/2014/main" id="{83447856-36F1-BD48-A7F4-27842450FCEF}"/>
              </a:ext>
            </a:extLst>
          </p:cNvPr>
          <p:cNvCxnSpPr>
            <a:cxnSpLocks/>
          </p:cNvCxnSpPr>
          <p:nvPr/>
        </p:nvCxnSpPr>
        <p:spPr>
          <a:xfrm>
            <a:off x="2984163" y="3723890"/>
            <a:ext cx="654387" cy="1535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ta Unidirecional 18">
            <a:extLst>
              <a:ext uri="{FF2B5EF4-FFF2-40B4-BE49-F238E27FC236}">
                <a16:creationId xmlns:a16="http://schemas.microsoft.com/office/drawing/2014/main" id="{3D17DBD9-7C05-8848-A437-6C668B62D808}"/>
              </a:ext>
            </a:extLst>
          </p:cNvPr>
          <p:cNvCxnSpPr>
            <a:cxnSpLocks/>
          </p:cNvCxnSpPr>
          <p:nvPr/>
        </p:nvCxnSpPr>
        <p:spPr>
          <a:xfrm>
            <a:off x="2984163" y="3708957"/>
            <a:ext cx="412413" cy="5307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xão Reta Unidirecional 24">
            <a:extLst>
              <a:ext uri="{FF2B5EF4-FFF2-40B4-BE49-F238E27FC236}">
                <a16:creationId xmlns:a16="http://schemas.microsoft.com/office/drawing/2014/main" id="{360F9105-C86B-224A-A2C1-04A51F379244}"/>
              </a:ext>
            </a:extLst>
          </p:cNvPr>
          <p:cNvCxnSpPr>
            <a:cxnSpLocks/>
          </p:cNvCxnSpPr>
          <p:nvPr/>
        </p:nvCxnSpPr>
        <p:spPr>
          <a:xfrm flipH="1">
            <a:off x="8249324" y="4239739"/>
            <a:ext cx="958513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AE9E9739-C118-D548-A83D-E36FADDFCF58}"/>
              </a:ext>
            </a:extLst>
          </p:cNvPr>
          <p:cNvSpPr txBox="1"/>
          <p:nvPr/>
        </p:nvSpPr>
        <p:spPr>
          <a:xfrm>
            <a:off x="9207837" y="4055073"/>
            <a:ext cx="97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FF0000"/>
                </a:solidFill>
              </a:rPr>
              <a:t>Linhas</a:t>
            </a:r>
          </a:p>
        </p:txBody>
      </p:sp>
      <p:cxnSp>
        <p:nvCxnSpPr>
          <p:cNvPr id="28" name="Conexão Reta Unidirecional 27">
            <a:extLst>
              <a:ext uri="{FF2B5EF4-FFF2-40B4-BE49-F238E27FC236}">
                <a16:creationId xmlns:a16="http://schemas.microsoft.com/office/drawing/2014/main" id="{644E570D-4CFD-D949-B290-B793FA62B124}"/>
              </a:ext>
            </a:extLst>
          </p:cNvPr>
          <p:cNvCxnSpPr>
            <a:cxnSpLocks/>
          </p:cNvCxnSpPr>
          <p:nvPr/>
        </p:nvCxnSpPr>
        <p:spPr>
          <a:xfrm flipH="1">
            <a:off x="6991349" y="4159714"/>
            <a:ext cx="1" cy="68130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324EDB9B-1812-6E48-849E-8791DECD5EB1}"/>
              </a:ext>
            </a:extLst>
          </p:cNvPr>
          <p:cNvSpPr txBox="1"/>
          <p:nvPr/>
        </p:nvSpPr>
        <p:spPr>
          <a:xfrm>
            <a:off x="6474160" y="3559455"/>
            <a:ext cx="97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FF0000"/>
                </a:solidFill>
              </a:rPr>
              <a:t>Colunas</a:t>
            </a:r>
          </a:p>
        </p:txBody>
      </p:sp>
    </p:spTree>
    <p:extLst>
      <p:ext uri="{BB962C8B-B14F-4D97-AF65-F5344CB8AC3E}">
        <p14:creationId xmlns:p14="http://schemas.microsoft.com/office/powerpoint/2010/main" val="52582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7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DF2357-FD68-AD4C-8220-68A226C5B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525" y="930482"/>
            <a:ext cx="8596668" cy="687441"/>
          </a:xfrm>
        </p:spPr>
        <p:txBody>
          <a:bodyPr/>
          <a:lstStyle/>
          <a:p>
            <a:pPr algn="ctr"/>
            <a:r>
              <a:rPr lang="pt-PT" b="1" dirty="0"/>
              <a:t>Folhas/Separadores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E9ED894-8F3B-1B4B-A3FA-6A284ECD6B52}"/>
              </a:ext>
            </a:extLst>
          </p:cNvPr>
          <p:cNvSpPr txBox="1">
            <a:spLocks/>
          </p:cNvSpPr>
          <p:nvPr/>
        </p:nvSpPr>
        <p:spPr>
          <a:xfrm>
            <a:off x="0" y="64513"/>
            <a:ext cx="3544499" cy="6874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PT" dirty="0"/>
              <a:t>Microsoft Excel</a:t>
            </a:r>
          </a:p>
        </p:txBody>
      </p:sp>
      <p:sp>
        <p:nvSpPr>
          <p:cNvPr id="16" name="CaixaDeTexto 3">
            <a:extLst>
              <a:ext uri="{FF2B5EF4-FFF2-40B4-BE49-F238E27FC236}">
                <a16:creationId xmlns:a16="http://schemas.microsoft.com/office/drawing/2014/main" id="{9B1714BE-C1DC-E445-BECF-ED347FD17BA3}"/>
              </a:ext>
            </a:extLst>
          </p:cNvPr>
          <p:cNvSpPr txBox="1"/>
          <p:nvPr/>
        </p:nvSpPr>
        <p:spPr>
          <a:xfrm>
            <a:off x="653450" y="2185897"/>
            <a:ext cx="370265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PT" sz="2400" b="1" dirty="0">
                <a:solidFill>
                  <a:schemeClr val="accent1"/>
                </a:solidFill>
              </a:rPr>
              <a:t>❶</a:t>
            </a:r>
            <a:r>
              <a:rPr lang="pt-PT" sz="2800" dirty="0"/>
              <a:t> Faça duplo clique sobre o separador da folha a renomear e digite o novo nome da folha. </a:t>
            </a:r>
          </a:p>
          <a:p>
            <a:pPr>
              <a:spcBef>
                <a:spcPts val="600"/>
              </a:spcBef>
            </a:pPr>
            <a:endParaRPr lang="pt-PT" sz="2800" dirty="0"/>
          </a:p>
          <a:p>
            <a:pPr>
              <a:spcBef>
                <a:spcPts val="600"/>
              </a:spcBef>
            </a:pPr>
            <a:r>
              <a:rPr lang="pt-PT" sz="2800" dirty="0"/>
              <a:t>O </a:t>
            </a:r>
            <a:r>
              <a:rPr lang="pt-PT" sz="2400" b="1" dirty="0">
                <a:solidFill>
                  <a:schemeClr val="accent1"/>
                </a:solidFill>
              </a:rPr>
              <a:t>❷</a:t>
            </a:r>
            <a:r>
              <a:rPr lang="pt-PT" sz="2800" dirty="0"/>
              <a:t> </a:t>
            </a:r>
            <a:r>
              <a:rPr lang="pt-PT" sz="2800" b="1" dirty="0"/>
              <a:t>resultado</a:t>
            </a:r>
            <a:r>
              <a:rPr lang="pt-PT" sz="2800" dirty="0"/>
              <a:t> é uma folha com outro nome.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8164FBC4-C026-924A-87CF-10243F64F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68" y="1947265"/>
            <a:ext cx="5152732" cy="398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21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DF2357-FD68-AD4C-8220-68A226C5B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525" y="930482"/>
            <a:ext cx="8596668" cy="687441"/>
          </a:xfrm>
        </p:spPr>
        <p:txBody>
          <a:bodyPr/>
          <a:lstStyle/>
          <a:p>
            <a:pPr algn="ctr"/>
            <a:r>
              <a:rPr lang="pt-PT" b="1" dirty="0"/>
              <a:t>Operações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E9ED894-8F3B-1B4B-A3FA-6A284ECD6B52}"/>
              </a:ext>
            </a:extLst>
          </p:cNvPr>
          <p:cNvSpPr txBox="1">
            <a:spLocks/>
          </p:cNvSpPr>
          <p:nvPr/>
        </p:nvSpPr>
        <p:spPr>
          <a:xfrm>
            <a:off x="0" y="64513"/>
            <a:ext cx="3544499" cy="6874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PT" dirty="0"/>
              <a:t>Microsoft Excel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DEA1AF6-44D5-B048-8394-61D6CC735673}"/>
              </a:ext>
            </a:extLst>
          </p:cNvPr>
          <p:cNvSpPr/>
          <p:nvPr/>
        </p:nvSpPr>
        <p:spPr>
          <a:xfrm>
            <a:off x="419100" y="1853610"/>
            <a:ext cx="10525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PT" sz="3200" dirty="0"/>
              <a:t>Uma operação começa sempre com o sinal de igual (=). 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49F2A82-7D32-234A-9BA5-895A358EF768}"/>
              </a:ext>
            </a:extLst>
          </p:cNvPr>
          <p:cNvSpPr/>
          <p:nvPr/>
        </p:nvSpPr>
        <p:spPr>
          <a:xfrm>
            <a:off x="719642" y="4454441"/>
            <a:ext cx="15343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PT" sz="3200" dirty="0"/>
              <a:t>=B1</a:t>
            </a:r>
            <a:r>
              <a:rPr lang="pt-PT" sz="3200" b="1" dirty="0">
                <a:solidFill>
                  <a:srgbClr val="007441"/>
                </a:solidFill>
              </a:rPr>
              <a:t>+</a:t>
            </a:r>
            <a:r>
              <a:rPr lang="pt-PT" sz="3200" dirty="0"/>
              <a:t>B2</a:t>
            </a:r>
          </a:p>
        </p:txBody>
      </p:sp>
      <p:sp>
        <p:nvSpPr>
          <p:cNvPr id="15" name="Retângulo Arredondado 14">
            <a:extLst>
              <a:ext uri="{FF2B5EF4-FFF2-40B4-BE49-F238E27FC236}">
                <a16:creationId xmlns:a16="http://schemas.microsoft.com/office/drawing/2014/main" id="{1CA66F60-384F-7B4B-856C-3798F9C7502B}"/>
              </a:ext>
            </a:extLst>
          </p:cNvPr>
          <p:cNvSpPr/>
          <p:nvPr/>
        </p:nvSpPr>
        <p:spPr>
          <a:xfrm>
            <a:off x="696449" y="3055071"/>
            <a:ext cx="1737034" cy="754928"/>
          </a:xfrm>
          <a:prstGeom prst="roundRect">
            <a:avLst/>
          </a:prstGeom>
          <a:solidFill>
            <a:srgbClr val="92D050"/>
          </a:solidFill>
          <a:ln>
            <a:solidFill>
              <a:srgbClr val="007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>
                <a:solidFill>
                  <a:schemeClr val="tx1"/>
                </a:solidFill>
              </a:rPr>
              <a:t>Soma</a:t>
            </a:r>
          </a:p>
        </p:txBody>
      </p:sp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EC1AF543-6104-5D4B-A415-F968BD451E18}"/>
              </a:ext>
            </a:extLst>
          </p:cNvPr>
          <p:cNvSpPr/>
          <p:nvPr/>
        </p:nvSpPr>
        <p:spPr>
          <a:xfrm>
            <a:off x="3368366" y="3100579"/>
            <a:ext cx="1737034" cy="709421"/>
          </a:xfrm>
          <a:prstGeom prst="roundRect">
            <a:avLst/>
          </a:prstGeom>
          <a:solidFill>
            <a:srgbClr val="92D050"/>
          </a:solidFill>
          <a:ln>
            <a:solidFill>
              <a:srgbClr val="007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PT" sz="2000" b="1" dirty="0">
                <a:solidFill>
                  <a:schemeClr val="tx1"/>
                </a:solidFill>
              </a:rPr>
              <a:t>Subtração</a:t>
            </a:r>
          </a:p>
        </p:txBody>
      </p:sp>
      <p:sp>
        <p:nvSpPr>
          <p:cNvPr id="18" name="Retângulo Arredondado 17">
            <a:extLst>
              <a:ext uri="{FF2B5EF4-FFF2-40B4-BE49-F238E27FC236}">
                <a16:creationId xmlns:a16="http://schemas.microsoft.com/office/drawing/2014/main" id="{CB57C219-F518-5448-B375-09A4E2C726E2}"/>
              </a:ext>
            </a:extLst>
          </p:cNvPr>
          <p:cNvSpPr/>
          <p:nvPr/>
        </p:nvSpPr>
        <p:spPr>
          <a:xfrm>
            <a:off x="6040283" y="3100578"/>
            <a:ext cx="1737034" cy="709421"/>
          </a:xfrm>
          <a:prstGeom prst="roundRect">
            <a:avLst/>
          </a:prstGeom>
          <a:solidFill>
            <a:srgbClr val="92D050"/>
          </a:solidFill>
          <a:ln>
            <a:solidFill>
              <a:srgbClr val="007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Multiplicação</a:t>
            </a:r>
          </a:p>
        </p:txBody>
      </p:sp>
      <p:sp>
        <p:nvSpPr>
          <p:cNvPr id="19" name="Retângulo Arredondado 18">
            <a:extLst>
              <a:ext uri="{FF2B5EF4-FFF2-40B4-BE49-F238E27FC236}">
                <a16:creationId xmlns:a16="http://schemas.microsoft.com/office/drawing/2014/main" id="{AD817F2C-E2D3-6746-A575-346DD1FA8281}"/>
              </a:ext>
            </a:extLst>
          </p:cNvPr>
          <p:cNvSpPr/>
          <p:nvPr/>
        </p:nvSpPr>
        <p:spPr>
          <a:xfrm>
            <a:off x="8427883" y="3111520"/>
            <a:ext cx="1737034" cy="709421"/>
          </a:xfrm>
          <a:prstGeom prst="roundRect">
            <a:avLst/>
          </a:prstGeom>
          <a:solidFill>
            <a:srgbClr val="92D050"/>
          </a:solidFill>
          <a:ln>
            <a:solidFill>
              <a:srgbClr val="007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PT" sz="2000" b="1" dirty="0">
                <a:solidFill>
                  <a:schemeClr val="tx1"/>
                </a:solidFill>
              </a:rPr>
              <a:t>Divisão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F91CBFB9-8F04-654F-95E8-513192B9D894}"/>
              </a:ext>
            </a:extLst>
          </p:cNvPr>
          <p:cNvSpPr/>
          <p:nvPr/>
        </p:nvSpPr>
        <p:spPr>
          <a:xfrm>
            <a:off x="3368366" y="4454441"/>
            <a:ext cx="14446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PT" sz="3200" dirty="0"/>
              <a:t>=B1</a:t>
            </a:r>
            <a:r>
              <a:rPr lang="pt-PT" sz="3200" b="1" dirty="0">
                <a:solidFill>
                  <a:srgbClr val="007441"/>
                </a:solidFill>
              </a:rPr>
              <a:t>-</a:t>
            </a:r>
            <a:r>
              <a:rPr lang="pt-PT" sz="3200" dirty="0"/>
              <a:t>B2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C86D863-BFA8-DC42-8021-34FC7C2899C1}"/>
              </a:ext>
            </a:extLst>
          </p:cNvPr>
          <p:cNvSpPr/>
          <p:nvPr/>
        </p:nvSpPr>
        <p:spPr>
          <a:xfrm>
            <a:off x="6046171" y="4454440"/>
            <a:ext cx="1471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PT" sz="3200" dirty="0"/>
              <a:t>=B1</a:t>
            </a:r>
            <a:r>
              <a:rPr lang="pt-PT" sz="3200" b="1" dirty="0">
                <a:solidFill>
                  <a:srgbClr val="007441"/>
                </a:solidFill>
              </a:rPr>
              <a:t>*</a:t>
            </a:r>
            <a:r>
              <a:rPr lang="pt-PT" sz="3200" dirty="0"/>
              <a:t>B2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DE3C3F0C-1E3A-374D-AD8D-5BA4EC2601B4}"/>
              </a:ext>
            </a:extLst>
          </p:cNvPr>
          <p:cNvSpPr/>
          <p:nvPr/>
        </p:nvSpPr>
        <p:spPr>
          <a:xfrm>
            <a:off x="8542027" y="4454439"/>
            <a:ext cx="15087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PT" sz="3200" dirty="0"/>
              <a:t>=B1</a:t>
            </a:r>
            <a:r>
              <a:rPr lang="pt-PT" sz="3200" b="1" dirty="0">
                <a:solidFill>
                  <a:srgbClr val="007441"/>
                </a:solidFill>
              </a:rPr>
              <a:t>/</a:t>
            </a:r>
            <a:r>
              <a:rPr lang="pt-PT" sz="3200" dirty="0"/>
              <a:t>B2</a:t>
            </a:r>
          </a:p>
        </p:txBody>
      </p:sp>
      <p:sp>
        <p:nvSpPr>
          <p:cNvPr id="6" name="Seta para Baixo 5">
            <a:extLst>
              <a:ext uri="{FF2B5EF4-FFF2-40B4-BE49-F238E27FC236}">
                <a16:creationId xmlns:a16="http://schemas.microsoft.com/office/drawing/2014/main" id="{DB62034C-BB19-0F49-A01A-8975A9031CE9}"/>
              </a:ext>
            </a:extLst>
          </p:cNvPr>
          <p:cNvSpPr/>
          <p:nvPr/>
        </p:nvSpPr>
        <p:spPr>
          <a:xfrm>
            <a:off x="1233255" y="3820941"/>
            <a:ext cx="663422" cy="5097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Seta para Baixo 22">
            <a:extLst>
              <a:ext uri="{FF2B5EF4-FFF2-40B4-BE49-F238E27FC236}">
                <a16:creationId xmlns:a16="http://schemas.microsoft.com/office/drawing/2014/main" id="{A6139BFC-E3ED-FD4F-95ED-5FAAAFB68244}"/>
              </a:ext>
            </a:extLst>
          </p:cNvPr>
          <p:cNvSpPr/>
          <p:nvPr/>
        </p:nvSpPr>
        <p:spPr>
          <a:xfrm>
            <a:off x="3905172" y="3809999"/>
            <a:ext cx="663422" cy="5097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Seta para Baixo 23">
            <a:extLst>
              <a:ext uri="{FF2B5EF4-FFF2-40B4-BE49-F238E27FC236}">
                <a16:creationId xmlns:a16="http://schemas.microsoft.com/office/drawing/2014/main" id="{11856B73-22AD-0C40-83C9-0697D3CAE4B4}"/>
              </a:ext>
            </a:extLst>
          </p:cNvPr>
          <p:cNvSpPr/>
          <p:nvPr/>
        </p:nvSpPr>
        <p:spPr>
          <a:xfrm>
            <a:off x="6577089" y="3809998"/>
            <a:ext cx="663422" cy="5097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Seta para Baixo 24">
            <a:extLst>
              <a:ext uri="{FF2B5EF4-FFF2-40B4-BE49-F238E27FC236}">
                <a16:creationId xmlns:a16="http://schemas.microsoft.com/office/drawing/2014/main" id="{8B25C972-08B7-594C-8E67-198A73C47F67}"/>
              </a:ext>
            </a:extLst>
          </p:cNvPr>
          <p:cNvSpPr/>
          <p:nvPr/>
        </p:nvSpPr>
        <p:spPr>
          <a:xfrm>
            <a:off x="8964689" y="3809997"/>
            <a:ext cx="663422" cy="5097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6217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6" grpId="0" animBg="1"/>
      <p:bldP spid="18" grpId="0" animBg="1"/>
      <p:bldP spid="19" grpId="0" animBg="1"/>
      <p:bldP spid="20" grpId="0"/>
      <p:bldP spid="21" grpId="0"/>
      <p:bldP spid="22" grpId="0"/>
      <p:bldP spid="6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DF2357-FD68-AD4C-8220-68A226C5B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179" y="519411"/>
            <a:ext cx="8596668" cy="687441"/>
          </a:xfrm>
        </p:spPr>
        <p:txBody>
          <a:bodyPr/>
          <a:lstStyle/>
          <a:p>
            <a:pPr algn="ctr"/>
            <a:r>
              <a:rPr lang="pt-PT" b="1" dirty="0"/>
              <a:t>Funções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E9ED894-8F3B-1B4B-A3FA-6A284ECD6B52}"/>
              </a:ext>
            </a:extLst>
          </p:cNvPr>
          <p:cNvSpPr txBox="1">
            <a:spLocks/>
          </p:cNvSpPr>
          <p:nvPr/>
        </p:nvSpPr>
        <p:spPr>
          <a:xfrm>
            <a:off x="0" y="64513"/>
            <a:ext cx="3544499" cy="6874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PT" dirty="0"/>
              <a:t>Microsoft Excel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55FAA78-2F0C-304F-991B-BA03CD2699F0}"/>
              </a:ext>
            </a:extLst>
          </p:cNvPr>
          <p:cNvSpPr/>
          <p:nvPr/>
        </p:nvSpPr>
        <p:spPr>
          <a:xfrm>
            <a:off x="156916" y="1102107"/>
            <a:ext cx="1053777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PT" sz="2400" b="1" dirty="0"/>
              <a:t>Funções</a:t>
            </a:r>
            <a:r>
              <a:rPr lang="pt-PT" sz="2400" dirty="0"/>
              <a:t> são fórmulas pré-concebidas que executam cálculos matemáticos estatísticos, lógicos, etc.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PT" sz="2400" dirty="0"/>
              <a:t>Podemos inserir funções através da introdução de pequenas frases ou palavras relacionadas com a função a inserir, que o programa pesquisa por essa função.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F31C59DE-ECD1-9B4B-807E-A284189324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79208"/>
              </p:ext>
            </p:extLst>
          </p:nvPr>
        </p:nvGraphicFramePr>
        <p:xfrm>
          <a:off x="1270000" y="3257311"/>
          <a:ext cx="8839463" cy="34926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4885">
                  <a:extLst>
                    <a:ext uri="{9D8B030D-6E8A-4147-A177-3AD203B41FA5}">
                      <a16:colId xmlns:a16="http://schemas.microsoft.com/office/drawing/2014/main" val="837109314"/>
                    </a:ext>
                  </a:extLst>
                </a:gridCol>
                <a:gridCol w="3710969">
                  <a:extLst>
                    <a:ext uri="{9D8B030D-6E8A-4147-A177-3AD203B41FA5}">
                      <a16:colId xmlns:a16="http://schemas.microsoft.com/office/drawing/2014/main" val="1696174064"/>
                    </a:ext>
                  </a:extLst>
                </a:gridCol>
                <a:gridCol w="3203609">
                  <a:extLst>
                    <a:ext uri="{9D8B030D-6E8A-4147-A177-3AD203B41FA5}">
                      <a16:colId xmlns:a16="http://schemas.microsoft.com/office/drawing/2014/main" val="558632541"/>
                    </a:ext>
                  </a:extLst>
                </a:gridCol>
              </a:tblGrid>
              <a:tr h="2548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effectLst/>
                        </a:rPr>
                        <a:t>NOME</a:t>
                      </a:r>
                      <a:endParaRPr lang="pt-P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effectLst/>
                        </a:rPr>
                        <a:t>FUNÇÃO</a:t>
                      </a:r>
                      <a:endParaRPr lang="pt-P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effectLst/>
                        </a:rPr>
                        <a:t>EXEMPLO</a:t>
                      </a:r>
                      <a:endParaRPr lang="pt-P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6527646"/>
                  </a:ext>
                </a:extLst>
              </a:tr>
              <a:tr h="4794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effectLst/>
                        </a:rPr>
                        <a:t>MÉDIA</a:t>
                      </a:r>
                      <a:endParaRPr lang="pt-P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</a:rPr>
                        <a:t>Determina a média de um conjunto de valores</a:t>
                      </a:r>
                      <a:endParaRPr lang="pt-P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</a:rPr>
                        <a:t>=MEDIA(B5:C5)</a:t>
                      </a:r>
                      <a:endParaRPr lang="pt-P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2680651"/>
                  </a:ext>
                </a:extLst>
              </a:tr>
              <a:tr h="4794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effectLst/>
                        </a:rPr>
                        <a:t>MÁXIMO</a:t>
                      </a:r>
                      <a:endParaRPr lang="pt-P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</a:rPr>
                        <a:t>Determina o máximo de um conjunto de valores</a:t>
                      </a:r>
                      <a:endParaRPr lang="pt-P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600">
                          <a:effectLst/>
                        </a:rPr>
                        <a:t>=MAXIMO(A1:F8)</a:t>
                      </a:r>
                      <a:endParaRPr lang="pt-P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2721329"/>
                  </a:ext>
                </a:extLst>
              </a:tr>
              <a:tr h="4794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effectLst/>
                        </a:rPr>
                        <a:t>MÍNIMO</a:t>
                      </a:r>
                      <a:endParaRPr lang="pt-P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</a:rPr>
                        <a:t>Determina o mínimo de um conjunto de valores</a:t>
                      </a:r>
                      <a:endParaRPr lang="pt-P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600">
                          <a:effectLst/>
                        </a:rPr>
                        <a:t>=MINIMO(B2:F6)</a:t>
                      </a:r>
                      <a:endParaRPr lang="pt-P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9970294"/>
                  </a:ext>
                </a:extLst>
              </a:tr>
              <a:tr h="4795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effectLst/>
                        </a:rPr>
                        <a:t>CONCATENAR</a:t>
                      </a:r>
                      <a:endParaRPr lang="pt-P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</a:rPr>
                        <a:t>Une o conteúdo de duas células</a:t>
                      </a:r>
                      <a:endParaRPr lang="pt-P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</a:rPr>
                        <a:t>=CONCATENAR(B7;” “;C7)</a:t>
                      </a:r>
                      <a:endParaRPr lang="pt-P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2878390"/>
                  </a:ext>
                </a:extLst>
              </a:tr>
              <a:tr h="7253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effectLst/>
                        </a:rPr>
                        <a:t>MODA</a:t>
                      </a:r>
                      <a:endParaRPr lang="pt-P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</a:rPr>
                        <a:t>Determina o valor que se repete mais vezes num conjunto de valores</a:t>
                      </a:r>
                      <a:endParaRPr lang="pt-P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</a:rPr>
                        <a:t>=MODA(B1:E8)</a:t>
                      </a:r>
                      <a:endParaRPr lang="pt-P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3011236"/>
                  </a:ext>
                </a:extLst>
              </a:tr>
              <a:tr h="4517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effectLst/>
                        </a:rPr>
                        <a:t>HOJE</a:t>
                      </a:r>
                      <a:endParaRPr lang="pt-P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600">
                          <a:effectLst/>
                        </a:rPr>
                        <a:t>Devolve a data atual</a:t>
                      </a:r>
                      <a:endParaRPr lang="pt-P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</a:rPr>
                        <a:t>=HOJE()</a:t>
                      </a:r>
                      <a:endParaRPr lang="pt-P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4072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981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DF2357-FD68-AD4C-8220-68A226C5B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525" y="930482"/>
            <a:ext cx="8596668" cy="687441"/>
          </a:xfrm>
        </p:spPr>
        <p:txBody>
          <a:bodyPr/>
          <a:lstStyle/>
          <a:p>
            <a:pPr algn="ctr"/>
            <a:r>
              <a:rPr lang="pt-PT" b="1" dirty="0"/>
              <a:t>Média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E9ED894-8F3B-1B4B-A3FA-6A284ECD6B52}"/>
              </a:ext>
            </a:extLst>
          </p:cNvPr>
          <p:cNvSpPr txBox="1">
            <a:spLocks/>
          </p:cNvSpPr>
          <p:nvPr/>
        </p:nvSpPr>
        <p:spPr>
          <a:xfrm>
            <a:off x="0" y="64513"/>
            <a:ext cx="3544499" cy="6874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PT" dirty="0"/>
              <a:t>Microsoft Excel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1A4212D-046C-AA4C-93A0-5356E0F256D1}"/>
              </a:ext>
            </a:extLst>
          </p:cNvPr>
          <p:cNvSpPr/>
          <p:nvPr/>
        </p:nvSpPr>
        <p:spPr>
          <a:xfrm>
            <a:off x="266700" y="1946002"/>
            <a:ext cx="6350000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PT" sz="2400" b="1" dirty="0"/>
              <a:t>Sintaxe: =MÉDIA(</a:t>
            </a:r>
            <a:r>
              <a:rPr lang="pt-PT" sz="2400" b="1" dirty="0" err="1"/>
              <a:t>célula:célula</a:t>
            </a:r>
            <a:r>
              <a:rPr lang="pt-PT" sz="2400" b="1" dirty="0"/>
              <a:t>).</a:t>
            </a:r>
          </a:p>
          <a:p>
            <a:pPr>
              <a:spcBef>
                <a:spcPts val="600"/>
              </a:spcBef>
            </a:pPr>
            <a:endParaRPr lang="pt-PT" sz="2800" dirty="0"/>
          </a:p>
          <a:p>
            <a:pPr>
              <a:spcBef>
                <a:spcPts val="600"/>
              </a:spcBef>
            </a:pPr>
            <a:r>
              <a:rPr lang="pt-PT" sz="2400" b="1" dirty="0">
                <a:solidFill>
                  <a:schemeClr val="accent1"/>
                </a:solidFill>
              </a:rPr>
              <a:t>❶</a:t>
            </a:r>
            <a:r>
              <a:rPr lang="pt-PT" sz="2800" dirty="0"/>
              <a:t> Selecione a célula a inserir a função Média </a:t>
            </a:r>
            <a:endParaRPr lang="pt-PT" sz="2800" b="1" i="1" dirty="0"/>
          </a:p>
          <a:p>
            <a:pPr>
              <a:spcBef>
                <a:spcPts val="600"/>
              </a:spcBef>
            </a:pPr>
            <a:r>
              <a:rPr lang="pt-PT" sz="2400" dirty="0">
                <a:solidFill>
                  <a:schemeClr val="accent1"/>
                </a:solidFill>
              </a:rPr>
              <a:t>❷</a:t>
            </a:r>
            <a:r>
              <a:rPr lang="pt-PT" sz="2800" dirty="0"/>
              <a:t> Escrever com o teclado: </a:t>
            </a:r>
            <a:r>
              <a:rPr lang="pt-PT" sz="2800" b="1" dirty="0"/>
              <a:t>=média(</a:t>
            </a:r>
          </a:p>
          <a:p>
            <a:pPr>
              <a:spcBef>
                <a:spcPts val="600"/>
              </a:spcBef>
            </a:pPr>
            <a:r>
              <a:rPr lang="pt-PT" sz="2800" b="1" dirty="0">
                <a:solidFill>
                  <a:schemeClr val="accent1"/>
                </a:solidFill>
              </a:rPr>
              <a:t>❸ </a:t>
            </a:r>
            <a:r>
              <a:rPr lang="pt-PT" sz="2800" dirty="0"/>
              <a:t>Selecionar com o rato as células que se pretende calcular a média</a:t>
            </a:r>
          </a:p>
          <a:p>
            <a:pPr>
              <a:spcBef>
                <a:spcPts val="600"/>
              </a:spcBef>
            </a:pPr>
            <a:r>
              <a:rPr lang="pt-PT" sz="2800" dirty="0">
                <a:solidFill>
                  <a:schemeClr val="accent1"/>
                </a:solidFill>
              </a:rPr>
              <a:t>❹ </a:t>
            </a:r>
            <a:r>
              <a:rPr lang="pt-PT" sz="2800" dirty="0"/>
              <a:t>Fechar parênteses e dar um </a:t>
            </a:r>
            <a:r>
              <a:rPr lang="pt-PT" sz="2800" b="1" dirty="0"/>
              <a:t>ENTER</a:t>
            </a:r>
            <a:endParaRPr lang="pt-PT" sz="280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0D14850-7978-F746-A708-B76FAEF42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1617923"/>
            <a:ext cx="4691846" cy="2821240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F4864DBE-EB4F-AA42-BCB9-F38EFE209F57}"/>
              </a:ext>
            </a:extLst>
          </p:cNvPr>
          <p:cNvGrpSpPr/>
          <p:nvPr/>
        </p:nvGrpSpPr>
        <p:grpSpPr>
          <a:xfrm>
            <a:off x="7061200" y="3429000"/>
            <a:ext cx="2400300" cy="576198"/>
            <a:chOff x="3683000" y="4606300"/>
            <a:chExt cx="2400300" cy="576198"/>
          </a:xfrm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5F2E71E5-B835-6F43-A10C-F908B3C73804}"/>
                </a:ext>
              </a:extLst>
            </p:cNvPr>
            <p:cNvSpPr/>
            <p:nvPr/>
          </p:nvSpPr>
          <p:spPr>
            <a:xfrm>
              <a:off x="4521200" y="4606300"/>
              <a:ext cx="1562100" cy="57619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18" name="Conexão Reta Unidirecional 17">
              <a:extLst>
                <a:ext uri="{FF2B5EF4-FFF2-40B4-BE49-F238E27FC236}">
                  <a16:creationId xmlns:a16="http://schemas.microsoft.com/office/drawing/2014/main" id="{C22C2834-B0CB-A145-95A8-D1680333A1E0}"/>
                </a:ext>
              </a:extLst>
            </p:cNvPr>
            <p:cNvCxnSpPr>
              <a:cxnSpLocks/>
            </p:cNvCxnSpPr>
            <p:nvPr/>
          </p:nvCxnSpPr>
          <p:spPr>
            <a:xfrm>
              <a:off x="3683000" y="4606300"/>
              <a:ext cx="762000" cy="31091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5617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DF2357-FD68-AD4C-8220-68A226C5B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525" y="930482"/>
            <a:ext cx="8596668" cy="687441"/>
          </a:xfrm>
        </p:spPr>
        <p:txBody>
          <a:bodyPr/>
          <a:lstStyle/>
          <a:p>
            <a:pPr algn="ctr"/>
            <a:r>
              <a:rPr lang="pt-PT" b="1" dirty="0"/>
              <a:t>Moda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E9ED894-8F3B-1B4B-A3FA-6A284ECD6B52}"/>
              </a:ext>
            </a:extLst>
          </p:cNvPr>
          <p:cNvSpPr txBox="1">
            <a:spLocks/>
          </p:cNvSpPr>
          <p:nvPr/>
        </p:nvSpPr>
        <p:spPr>
          <a:xfrm>
            <a:off x="0" y="64513"/>
            <a:ext cx="3544499" cy="6874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PT" dirty="0"/>
              <a:t>Microsoft Excel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1A4212D-046C-AA4C-93A0-5356E0F256D1}"/>
              </a:ext>
            </a:extLst>
          </p:cNvPr>
          <p:cNvSpPr/>
          <p:nvPr/>
        </p:nvSpPr>
        <p:spPr>
          <a:xfrm>
            <a:off x="266699" y="1946002"/>
            <a:ext cx="600525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PT" sz="2400" b="1" dirty="0"/>
              <a:t>Sintaxe</a:t>
            </a:r>
            <a:r>
              <a:rPr lang="pt-PT" sz="2400" dirty="0"/>
              <a:t>: =Moda(</a:t>
            </a:r>
            <a:r>
              <a:rPr lang="pt-PT" sz="2400" dirty="0" err="1"/>
              <a:t>célula:célula</a:t>
            </a:r>
            <a:r>
              <a:rPr lang="pt-PT" sz="2400" dirty="0"/>
              <a:t>).</a:t>
            </a:r>
          </a:p>
          <a:p>
            <a:pPr>
              <a:spcBef>
                <a:spcPts val="600"/>
              </a:spcBef>
            </a:pPr>
            <a:endParaRPr lang="pt-PT" sz="2800" dirty="0"/>
          </a:p>
          <a:p>
            <a:pPr>
              <a:spcBef>
                <a:spcPts val="600"/>
              </a:spcBef>
            </a:pPr>
            <a:r>
              <a:rPr lang="pt-PT" sz="2400" b="1" dirty="0">
                <a:solidFill>
                  <a:schemeClr val="accent1"/>
                </a:solidFill>
              </a:rPr>
              <a:t>❶</a:t>
            </a:r>
            <a:r>
              <a:rPr lang="pt-PT" sz="2800" dirty="0"/>
              <a:t> Selecione a célula a inserir a função Moda </a:t>
            </a:r>
            <a:endParaRPr lang="pt-PT" sz="2800" b="1" i="1" dirty="0"/>
          </a:p>
          <a:p>
            <a:pPr>
              <a:spcBef>
                <a:spcPts val="600"/>
              </a:spcBef>
            </a:pPr>
            <a:r>
              <a:rPr lang="pt-PT" sz="2400" dirty="0">
                <a:solidFill>
                  <a:schemeClr val="accent1"/>
                </a:solidFill>
              </a:rPr>
              <a:t>❷</a:t>
            </a:r>
            <a:r>
              <a:rPr lang="pt-PT" sz="2800" dirty="0"/>
              <a:t> Escrever com o teclado: </a:t>
            </a:r>
            <a:r>
              <a:rPr lang="pt-PT" sz="2800" b="1" dirty="0"/>
              <a:t>=moda(</a:t>
            </a:r>
          </a:p>
          <a:p>
            <a:pPr>
              <a:spcBef>
                <a:spcPts val="600"/>
              </a:spcBef>
            </a:pPr>
            <a:r>
              <a:rPr lang="pt-PT" sz="2800" b="1" dirty="0">
                <a:solidFill>
                  <a:schemeClr val="accent1"/>
                </a:solidFill>
              </a:rPr>
              <a:t>❸ </a:t>
            </a:r>
            <a:r>
              <a:rPr lang="pt-PT" sz="2800" dirty="0"/>
              <a:t>Selecionar com o rato as células que se pretende calcular a moda</a:t>
            </a:r>
          </a:p>
          <a:p>
            <a:pPr>
              <a:spcBef>
                <a:spcPts val="600"/>
              </a:spcBef>
            </a:pPr>
            <a:r>
              <a:rPr lang="pt-PT" sz="2800" dirty="0">
                <a:solidFill>
                  <a:schemeClr val="accent1"/>
                </a:solidFill>
              </a:rPr>
              <a:t>❹ </a:t>
            </a:r>
            <a:r>
              <a:rPr lang="pt-PT" sz="2800" dirty="0"/>
              <a:t>Fechar parênteses e dar um </a:t>
            </a:r>
            <a:r>
              <a:rPr lang="pt-PT" sz="2800" b="1" dirty="0"/>
              <a:t>ENTER</a:t>
            </a:r>
            <a:endParaRPr lang="pt-PT" sz="28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7BF8F77-BDF5-2247-A0ED-B7634B360B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3" t="9449" r="1333"/>
          <a:stretch/>
        </p:blipFill>
        <p:spPr>
          <a:xfrm>
            <a:off x="6096000" y="2261374"/>
            <a:ext cx="4751091" cy="2335252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260DFA94-4EE7-B04E-92B9-2AE082F203DF}"/>
              </a:ext>
            </a:extLst>
          </p:cNvPr>
          <p:cNvGrpSpPr/>
          <p:nvPr/>
        </p:nvGrpSpPr>
        <p:grpSpPr>
          <a:xfrm>
            <a:off x="8446791" y="2425700"/>
            <a:ext cx="2400300" cy="576198"/>
            <a:chOff x="3683000" y="4606300"/>
            <a:chExt cx="2400300" cy="576198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AD77C8D7-EB4C-7341-AEF1-49671D1F9799}"/>
                </a:ext>
              </a:extLst>
            </p:cNvPr>
            <p:cNvSpPr/>
            <p:nvPr/>
          </p:nvSpPr>
          <p:spPr>
            <a:xfrm>
              <a:off x="4521200" y="4606300"/>
              <a:ext cx="1562100" cy="57619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10" name="Conexão Reta Unidirecional 9">
              <a:extLst>
                <a:ext uri="{FF2B5EF4-FFF2-40B4-BE49-F238E27FC236}">
                  <a16:creationId xmlns:a16="http://schemas.microsoft.com/office/drawing/2014/main" id="{0E5DE882-1F66-004C-A8B0-5A088522F0A7}"/>
                </a:ext>
              </a:extLst>
            </p:cNvPr>
            <p:cNvCxnSpPr>
              <a:cxnSpLocks/>
            </p:cNvCxnSpPr>
            <p:nvPr/>
          </p:nvCxnSpPr>
          <p:spPr>
            <a:xfrm>
              <a:off x="3683000" y="4606300"/>
              <a:ext cx="762000" cy="31091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3785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DF2357-FD68-AD4C-8220-68A226C5B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525" y="930482"/>
            <a:ext cx="8596668" cy="687441"/>
          </a:xfrm>
        </p:spPr>
        <p:txBody>
          <a:bodyPr/>
          <a:lstStyle/>
          <a:p>
            <a:pPr algn="ctr"/>
            <a:r>
              <a:rPr lang="pt-PT" b="1" dirty="0"/>
              <a:t>Máximo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E9ED894-8F3B-1B4B-A3FA-6A284ECD6B52}"/>
              </a:ext>
            </a:extLst>
          </p:cNvPr>
          <p:cNvSpPr txBox="1">
            <a:spLocks/>
          </p:cNvSpPr>
          <p:nvPr/>
        </p:nvSpPr>
        <p:spPr>
          <a:xfrm>
            <a:off x="0" y="64513"/>
            <a:ext cx="3544499" cy="6874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PT" dirty="0"/>
              <a:t>Microsoft Excel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1A4212D-046C-AA4C-93A0-5356E0F256D1}"/>
              </a:ext>
            </a:extLst>
          </p:cNvPr>
          <p:cNvSpPr/>
          <p:nvPr/>
        </p:nvSpPr>
        <p:spPr>
          <a:xfrm>
            <a:off x="254000" y="1946002"/>
            <a:ext cx="6108700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PT" sz="2400" b="1" dirty="0"/>
              <a:t>Sintaxe</a:t>
            </a:r>
            <a:r>
              <a:rPr lang="pt-PT" sz="2400" dirty="0"/>
              <a:t>: =Máximo(</a:t>
            </a:r>
            <a:r>
              <a:rPr lang="pt-PT" sz="2400" dirty="0" err="1"/>
              <a:t>célula:célula</a:t>
            </a:r>
            <a:r>
              <a:rPr lang="pt-PT" sz="2400" dirty="0"/>
              <a:t>).</a:t>
            </a:r>
          </a:p>
          <a:p>
            <a:pPr>
              <a:spcBef>
                <a:spcPts val="600"/>
              </a:spcBef>
            </a:pPr>
            <a:endParaRPr lang="pt-PT" sz="2800" dirty="0"/>
          </a:p>
          <a:p>
            <a:pPr>
              <a:spcBef>
                <a:spcPts val="600"/>
              </a:spcBef>
            </a:pPr>
            <a:r>
              <a:rPr lang="pt-PT" sz="2400" b="1" dirty="0">
                <a:solidFill>
                  <a:schemeClr val="accent1"/>
                </a:solidFill>
              </a:rPr>
              <a:t>❶</a:t>
            </a:r>
            <a:r>
              <a:rPr lang="pt-PT" sz="2800" dirty="0"/>
              <a:t> Selecione a célula a inserir a função Máximo</a:t>
            </a:r>
            <a:endParaRPr lang="pt-PT" sz="2800" b="1" i="1" dirty="0"/>
          </a:p>
          <a:p>
            <a:pPr>
              <a:spcBef>
                <a:spcPts val="600"/>
              </a:spcBef>
            </a:pPr>
            <a:r>
              <a:rPr lang="pt-PT" sz="2400" dirty="0">
                <a:solidFill>
                  <a:schemeClr val="accent1"/>
                </a:solidFill>
              </a:rPr>
              <a:t>❷</a:t>
            </a:r>
            <a:r>
              <a:rPr lang="pt-PT" sz="2800" dirty="0"/>
              <a:t> Escrever com o teclado: </a:t>
            </a:r>
            <a:r>
              <a:rPr lang="pt-PT" sz="2800" b="1" dirty="0"/>
              <a:t>=máximo(</a:t>
            </a:r>
          </a:p>
          <a:p>
            <a:pPr>
              <a:spcBef>
                <a:spcPts val="600"/>
              </a:spcBef>
            </a:pPr>
            <a:r>
              <a:rPr lang="pt-PT" sz="2800" b="1" dirty="0">
                <a:solidFill>
                  <a:schemeClr val="accent1"/>
                </a:solidFill>
              </a:rPr>
              <a:t>❸ </a:t>
            </a:r>
            <a:r>
              <a:rPr lang="pt-PT" sz="2800" dirty="0"/>
              <a:t>Selecionar com o rato as células que se pretende calcular o máximo</a:t>
            </a:r>
          </a:p>
          <a:p>
            <a:pPr>
              <a:spcBef>
                <a:spcPts val="600"/>
              </a:spcBef>
            </a:pPr>
            <a:r>
              <a:rPr lang="pt-PT" sz="2800" dirty="0">
                <a:solidFill>
                  <a:schemeClr val="accent1"/>
                </a:solidFill>
              </a:rPr>
              <a:t>❹ </a:t>
            </a:r>
            <a:r>
              <a:rPr lang="pt-PT" sz="2800" dirty="0"/>
              <a:t>Fechar parênteses e dar um </a:t>
            </a:r>
            <a:r>
              <a:rPr lang="pt-PT" sz="2800" b="1" dirty="0"/>
              <a:t>ENTER</a:t>
            </a:r>
            <a:endParaRPr lang="pt-PT" sz="2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4464813-8737-0447-A3AD-7DE5AA9D7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0" y="1751567"/>
            <a:ext cx="4762500" cy="335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0227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2774</TotalTime>
  <Words>872</Words>
  <Application>Microsoft Macintosh PowerPoint</Application>
  <PresentationFormat>Ecrã Panorâmico</PresentationFormat>
  <Paragraphs>159</Paragraphs>
  <Slides>16</Slides>
  <Notes>13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16</vt:i4>
      </vt:variant>
    </vt:vector>
  </HeadingPairs>
  <TitlesOfParts>
    <vt:vector size="23" baseType="lpstr">
      <vt:lpstr>Aharoni</vt:lpstr>
      <vt:lpstr>Arial</vt:lpstr>
      <vt:lpstr>Calibri</vt:lpstr>
      <vt:lpstr>Segoe UI</vt:lpstr>
      <vt:lpstr>Trebuchet MS</vt:lpstr>
      <vt:lpstr>Wingdings 3</vt:lpstr>
      <vt:lpstr>Faceta</vt:lpstr>
      <vt:lpstr>Folha de Cálculo Excel</vt:lpstr>
      <vt:lpstr>O Excel faz parte do</vt:lpstr>
      <vt:lpstr>Definição</vt:lpstr>
      <vt:lpstr>Folhas/Separadores</vt:lpstr>
      <vt:lpstr>Operações</vt:lpstr>
      <vt:lpstr>Funções</vt:lpstr>
      <vt:lpstr>Média</vt:lpstr>
      <vt:lpstr>Moda</vt:lpstr>
      <vt:lpstr>Máximo</vt:lpstr>
      <vt:lpstr>Mínimo</vt:lpstr>
      <vt:lpstr>Concatenar</vt:lpstr>
      <vt:lpstr>Data atual</vt:lpstr>
      <vt:lpstr>Formatar números</vt:lpstr>
      <vt:lpstr>Fazer um gráfico</vt:lpstr>
      <vt:lpstr>Preenchimentos automáticos</vt:lpstr>
      <vt:lpstr>Bom trabalho!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Folha de Cálculo Excel</dc:title>
  <dc:creator>Andreia Veloso</dc:creator>
  <cp:lastModifiedBy>Andreia Veloso</cp:lastModifiedBy>
  <cp:revision>23</cp:revision>
  <dcterms:created xsi:type="dcterms:W3CDTF">2020-05-22T20:44:52Z</dcterms:created>
  <dcterms:modified xsi:type="dcterms:W3CDTF">2020-05-24T21:00:51Z</dcterms:modified>
</cp:coreProperties>
</file>