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8" r:id="rId7"/>
    <p:sldId id="264" r:id="rId8"/>
    <p:sldId id="265" r:id="rId9"/>
    <p:sldId id="266" r:id="rId10"/>
    <p:sldId id="267" r:id="rId11"/>
    <p:sldId id="271" r:id="rId12"/>
    <p:sldId id="269" r:id="rId13"/>
    <p:sldId id="270" r:id="rId14"/>
  </p:sldIdLst>
  <p:sldSz cx="9144000" cy="6858000" type="screen4x3"/>
  <p:notesSz cx="9144000" cy="6858000"/>
  <p:defaultTextStyle>
    <a:defPPr>
      <a:defRPr lang="pt-PT"/>
    </a:defPPr>
    <a:lvl1pPr algn="l" defTabSz="801688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00050" indent="57150" algn="l" defTabSz="801688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801688" indent="112713" algn="l" defTabSz="801688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201738" indent="169863" algn="l" defTabSz="801688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603375" indent="225425" algn="l" defTabSz="801688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DA53-B591-4EA5-8E28-0A104D0BB54B}" type="datetimeFigureOut">
              <a:rPr lang="pt-PT" smtClean="0"/>
              <a:t>15/02/2018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A08B-0328-4E37-B8AE-A461CC9A2E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2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805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312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13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19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476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86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24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49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4383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392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9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40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1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495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193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79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0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8FD921-E69F-1C40-98A9-1A7E2D40D77A}" type="datetimeFigureOut">
              <a:rPr lang="pt-PT" smtClean="0"/>
              <a:pPr/>
              <a:t>15/02/2018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1AF2E-1801-A240-9FB7-6819D04D93B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258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ativecommons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ribd.com" TargetMode="External"/><Relationship Id="rId3" Type="http://schemas.openxmlformats.org/officeDocument/2006/relationships/hyperlink" Target="http://www.flickr.com" TargetMode="External"/><Relationship Id="rId7" Type="http://schemas.openxmlformats.org/officeDocument/2006/relationships/hyperlink" Target="http://www.vimeo.com" TargetMode="External"/><Relationship Id="rId2" Type="http://schemas.openxmlformats.org/officeDocument/2006/relationships/hyperlink" Target="http://www.openclipart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" TargetMode="External"/><Relationship Id="rId5" Type="http://schemas.openxmlformats.org/officeDocument/2006/relationships/hyperlink" Target="http://www.soundcloud.com" TargetMode="External"/><Relationship Id="rId10" Type="http://schemas.openxmlformats.org/officeDocument/2006/relationships/hyperlink" Target="http://www.commons.wikipedia.com" TargetMode="External"/><Relationship Id="rId4" Type="http://schemas.openxmlformats.org/officeDocument/2006/relationships/hyperlink" Target="http://www.jamendo.com" TargetMode="External"/><Relationship Id="rId9" Type="http://schemas.openxmlformats.org/officeDocument/2006/relationships/hyperlink" Target="http://www.slideshar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690927" y="2083615"/>
            <a:ext cx="5495484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801688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37931725" indent="-37474525" defTabSz="801688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801688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8016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8016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801688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801688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801688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801688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6000" b="1" dirty="0" smtClean="0">
                <a:latin typeface="Verdana" charset="0"/>
                <a:cs typeface="Verdana" charset="0"/>
              </a:rPr>
              <a:t>Direitos de autor</a:t>
            </a:r>
            <a:endParaRPr lang="pt-PT" sz="6000" b="1" dirty="0">
              <a:latin typeface="Verdana" charset="0"/>
              <a:cs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7637" y="2236969"/>
            <a:ext cx="1846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308" y="1"/>
            <a:ext cx="5190306" cy="11134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Onde criar uma licença </a:t>
            </a:r>
            <a:r>
              <a:rPr lang="en-US" sz="3200" i="1" dirty="0" smtClean="0">
                <a:latin typeface="Verdana"/>
                <a:cs typeface="Verdana"/>
              </a:rPr>
              <a:t>Creative Commons</a:t>
            </a:r>
            <a:r>
              <a:rPr lang="en-US" sz="3200" dirty="0" smtClean="0">
                <a:latin typeface="Verdana"/>
                <a:cs typeface="Verdana"/>
              </a:rPr>
              <a:t>?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3129566"/>
            <a:ext cx="8786793" cy="2827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hlinkClick r:id="rId2"/>
              </a:rPr>
              <a:t>www.creativecommons.org</a:t>
            </a:r>
            <a:endParaRPr lang="en-US" sz="4800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894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333116" y="3683856"/>
            <a:ext cx="2611580" cy="8676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3"/>
          <p:cNvSpPr txBox="1"/>
          <p:nvPr/>
        </p:nvSpPr>
        <p:spPr>
          <a:xfrm>
            <a:off x="468000" y="900000"/>
            <a:ext cx="689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/>
              <a:t>Regras </a:t>
            </a:r>
            <a:r>
              <a:rPr lang="pt-PT" sz="4800" b="1" dirty="0"/>
              <a:t>de licenciamento </a:t>
            </a:r>
            <a:endParaRPr lang="pt-PT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06078" y="530107"/>
            <a:ext cx="36725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pt-PT" sz="1000" b="1" dirty="0" smtClean="0">
                <a:solidFill>
                  <a:srgbClr val="DC93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Direitos de autor</a:t>
            </a:r>
            <a:endParaRPr lang="pt-PT" sz="1000" b="1" dirty="0">
              <a:solidFill>
                <a:srgbClr val="DC93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1000" dirty="0"/>
          </a:p>
        </p:txBody>
      </p:sp>
      <p:sp>
        <p:nvSpPr>
          <p:cNvPr id="13" name="Fluxograma: Processo 12"/>
          <p:cNvSpPr/>
          <p:nvPr/>
        </p:nvSpPr>
        <p:spPr>
          <a:xfrm>
            <a:off x="777429" y="2003872"/>
            <a:ext cx="3717783" cy="933166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Licenciamento aberto </a:t>
            </a:r>
            <a:endParaRPr lang="pt-PT" sz="2400" b="1" dirty="0" smtClean="0"/>
          </a:p>
          <a:p>
            <a:pPr algn="ctr"/>
            <a:r>
              <a:rPr lang="pt-PT" sz="2400" b="1" dirty="0" smtClean="0"/>
              <a:t>(</a:t>
            </a:r>
            <a:r>
              <a:rPr lang="pt-PT" sz="2400" b="1" dirty="0"/>
              <a:t>ou livre) </a:t>
            </a:r>
            <a:endParaRPr lang="pt-PT" sz="2400" dirty="0"/>
          </a:p>
        </p:txBody>
      </p:sp>
      <p:sp>
        <p:nvSpPr>
          <p:cNvPr id="14" name="Fluxograma: Processo 13"/>
          <p:cNvSpPr/>
          <p:nvPr/>
        </p:nvSpPr>
        <p:spPr>
          <a:xfrm>
            <a:off x="767270" y="5191057"/>
            <a:ext cx="3717783" cy="974140"/>
          </a:xfrm>
          <a:prstGeom prst="flowChartProcess">
            <a:avLst/>
          </a:prstGeom>
          <a:solidFill>
            <a:srgbClr val="89BF65"/>
          </a:solidFill>
          <a:ln>
            <a:solidFill>
              <a:srgbClr val="8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Licenciamento comercial </a:t>
            </a:r>
          </a:p>
        </p:txBody>
      </p:sp>
      <p:sp>
        <p:nvSpPr>
          <p:cNvPr id="15" name="Fluxograma: Processo 14"/>
          <p:cNvSpPr/>
          <p:nvPr/>
        </p:nvSpPr>
        <p:spPr>
          <a:xfrm>
            <a:off x="4638906" y="2003871"/>
            <a:ext cx="3786187" cy="933167"/>
          </a:xfrm>
          <a:prstGeom prst="flowChartProcess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Licenciamento proprietário </a:t>
            </a:r>
          </a:p>
        </p:txBody>
      </p:sp>
      <p:sp>
        <p:nvSpPr>
          <p:cNvPr id="16" name="Fluxograma: Processo 15"/>
          <p:cNvSpPr/>
          <p:nvPr/>
        </p:nvSpPr>
        <p:spPr>
          <a:xfrm>
            <a:off x="4638906" y="5191057"/>
            <a:ext cx="3786187" cy="95046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Licenciamento </a:t>
            </a:r>
            <a:r>
              <a:rPr lang="pt-PT" sz="2400" b="1" i="1" dirty="0"/>
              <a:t>Creative </a:t>
            </a:r>
            <a:r>
              <a:rPr lang="pt-PT" sz="2400" b="1" i="1" dirty="0" err="1"/>
              <a:t>Commons</a:t>
            </a:r>
            <a:r>
              <a:rPr lang="pt-PT" sz="2400" b="1" i="1" dirty="0"/>
              <a:t>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522425" y="3367021"/>
            <a:ext cx="2232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000" dirty="0">
              <a:solidFill>
                <a:srgbClr val="000000"/>
              </a:solidFill>
              <a:latin typeface="DINOT-Regular"/>
            </a:endParaRPr>
          </a:p>
          <a:p>
            <a:pPr algn="ctr"/>
            <a:r>
              <a:rPr lang="pt-PT" sz="2200" b="1" dirty="0"/>
              <a:t>Tipos</a:t>
            </a:r>
          </a:p>
          <a:p>
            <a:pPr algn="ctr"/>
            <a:r>
              <a:rPr lang="pt-PT" sz="2200" b="1" dirty="0"/>
              <a:t> de licenciamento </a:t>
            </a:r>
          </a:p>
        </p:txBody>
      </p:sp>
      <p:sp>
        <p:nvSpPr>
          <p:cNvPr id="18" name="Seta em ângulo reto para cima 17"/>
          <p:cNvSpPr/>
          <p:nvPr/>
        </p:nvSpPr>
        <p:spPr>
          <a:xfrm>
            <a:off x="6157913" y="3122694"/>
            <a:ext cx="1010741" cy="806369"/>
          </a:xfrm>
          <a:prstGeom prst="bentUp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em ângulo reto para cima 18"/>
          <p:cNvSpPr/>
          <p:nvPr/>
        </p:nvSpPr>
        <p:spPr>
          <a:xfrm flipV="1">
            <a:off x="6189765" y="4374554"/>
            <a:ext cx="978889" cy="6923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eta em ângulo reto para cima 19"/>
          <p:cNvSpPr/>
          <p:nvPr/>
        </p:nvSpPr>
        <p:spPr>
          <a:xfrm flipH="1">
            <a:off x="2128838" y="3122695"/>
            <a:ext cx="1014969" cy="806367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Seta em ângulo reto para cima 20"/>
          <p:cNvSpPr/>
          <p:nvPr/>
        </p:nvSpPr>
        <p:spPr>
          <a:xfrm flipH="1" flipV="1">
            <a:off x="2128837" y="4374554"/>
            <a:ext cx="1014969" cy="692340"/>
          </a:xfrm>
          <a:prstGeom prst="bentUpArrow">
            <a:avLst/>
          </a:prstGeom>
          <a:solidFill>
            <a:srgbClr val="89BF65"/>
          </a:solidFill>
          <a:ln>
            <a:solidFill>
              <a:srgbClr val="89B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0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 txBox="1">
            <a:spLocks/>
          </p:cNvSpPr>
          <p:nvPr/>
        </p:nvSpPr>
        <p:spPr>
          <a:xfrm>
            <a:off x="324755" y="584054"/>
            <a:ext cx="8215822" cy="354415"/>
          </a:xfrm>
          <a:prstGeom prst="rect">
            <a:avLst/>
          </a:prstGeom>
        </p:spPr>
        <p:txBody>
          <a:bodyPr vert="horz" lIns="64294" tIns="32147" rIns="64294" bIns="32147" rtlCol="0" anchor="t">
            <a:noAutofit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109" dirty="0"/>
              <a:t>Condições para a atribuição de licenças </a:t>
            </a:r>
            <a:r>
              <a:rPr lang="pt-PT" sz="2109" i="1" dirty="0"/>
              <a:t>Creative </a:t>
            </a:r>
            <a:r>
              <a:rPr lang="pt-PT" sz="2109" i="1" dirty="0" err="1"/>
              <a:t>Commons</a:t>
            </a:r>
            <a:r>
              <a:rPr lang="pt-PT" sz="2109" dirty="0"/>
              <a:t>.</a:t>
            </a:r>
            <a:endParaRPr lang="pt-PT" sz="2109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srv-files1.portoeditora.pt\Users$\AE\Torrinha\apeniche\Desktop\c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38469"/>
            <a:ext cx="7863902" cy="56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/>
          <p:cNvSpPr txBox="1">
            <a:spLocks/>
          </p:cNvSpPr>
          <p:nvPr/>
        </p:nvSpPr>
        <p:spPr>
          <a:xfrm>
            <a:off x="286882" y="570406"/>
            <a:ext cx="8215822" cy="354415"/>
          </a:xfrm>
          <a:prstGeom prst="rect">
            <a:avLst/>
          </a:prstGeom>
        </p:spPr>
        <p:txBody>
          <a:bodyPr vert="horz" lIns="64294" tIns="32147" rIns="64294" bIns="32147" rtlCol="0" anchor="t">
            <a:noAutofit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109" dirty="0"/>
              <a:t>Principais licenças </a:t>
            </a:r>
            <a:r>
              <a:rPr lang="pt-PT" sz="2109" i="1" dirty="0"/>
              <a:t>Creative </a:t>
            </a:r>
            <a:r>
              <a:rPr lang="pt-PT" sz="2109" i="1" dirty="0" err="1"/>
              <a:t>Commons</a:t>
            </a:r>
            <a:r>
              <a:rPr lang="pt-PT" sz="2109" dirty="0"/>
              <a:t>.</a:t>
            </a:r>
            <a:endParaRPr lang="pt-PT" sz="2109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\\srv-files1.portoeditora.pt\Users$\AE\Torrinha\apeniche\Desktop\c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47" y="218942"/>
            <a:ext cx="8097911" cy="92022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O que significa «direitos de autor»?</a:t>
            </a:r>
            <a:endParaRPr lang="en-US" sz="3200" b="1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47" y="1393108"/>
            <a:ext cx="7886700" cy="344266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Verdana"/>
                <a:cs typeface="Verdana"/>
              </a:rPr>
              <a:t>Confere </a:t>
            </a:r>
            <a:r>
              <a:rPr lang="en-US" sz="2400" dirty="0">
                <a:latin typeface="Verdana"/>
                <a:cs typeface="Verdana"/>
              </a:rPr>
              <a:t>aos titulares de criações </a:t>
            </a:r>
            <a:r>
              <a:rPr lang="en-US" sz="2400" dirty="0" smtClean="0">
                <a:latin typeface="Verdana"/>
                <a:cs typeface="Verdana"/>
              </a:rPr>
              <a:t>intelectuais,</a:t>
            </a:r>
            <a:r>
              <a:rPr lang="en-US" sz="2400" dirty="0">
                <a:latin typeface="Verdana"/>
                <a:cs typeface="Verdana"/>
              </a:rPr>
              <a:t/>
            </a:r>
            <a:br>
              <a:rPr lang="en-US" sz="2400" dirty="0">
                <a:latin typeface="Verdana"/>
                <a:cs typeface="Verdana"/>
              </a:rPr>
            </a:br>
            <a:r>
              <a:rPr lang="en-US" sz="2400" dirty="0">
                <a:latin typeface="Verdana"/>
                <a:cs typeface="Verdana"/>
              </a:rPr>
              <a:t>o exclusivo direito de dispor da sua obra e utilizá-la, ou autorizar a sua utilização por parte de terceiros, total ou parcialmente. </a:t>
            </a:r>
            <a:endParaRPr lang="en-US" sz="24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  <a:latin typeface="Verdana"/>
                <a:cs typeface="Verdana"/>
              </a:rPr>
              <a:t>Em que domínios?</a:t>
            </a:r>
          </a:p>
          <a:p>
            <a:r>
              <a:rPr lang="en-US" sz="2400" dirty="0" smtClean="0">
                <a:latin typeface="Verdana"/>
                <a:cs typeface="Verdana"/>
              </a:rPr>
              <a:t>Científico;</a:t>
            </a:r>
          </a:p>
          <a:p>
            <a:r>
              <a:rPr lang="en-US" sz="2400" dirty="0" smtClean="0">
                <a:effectLst/>
                <a:latin typeface="Verdana"/>
                <a:cs typeface="Verdana"/>
              </a:rPr>
              <a:t>Literário;</a:t>
            </a:r>
          </a:p>
          <a:p>
            <a:r>
              <a:rPr lang="en-US" sz="2400" dirty="0" smtClean="0">
                <a:latin typeface="Verdana"/>
                <a:cs typeface="Verdana"/>
              </a:rPr>
              <a:t>Artístico.</a:t>
            </a:r>
            <a:endParaRPr lang="en-US" sz="2400" dirty="0" smtClean="0">
              <a:effectLst/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0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596" y="218942"/>
            <a:ext cx="5282332" cy="1021452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Plágio… O que é?</a:t>
            </a:r>
            <a:endParaRPr lang="en-US" sz="3200" b="1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95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Verdana"/>
                <a:cs typeface="Verdana"/>
              </a:rPr>
              <a:t>É a utilização, sem autorização ou referência ao autor, do trabalho de outros;</a:t>
            </a:r>
          </a:p>
          <a:p>
            <a:pPr marL="0" indent="0">
              <a:buNone/>
            </a:pPr>
            <a:r>
              <a:rPr lang="en-US" sz="2400" dirty="0" smtClean="0"/>
              <a:t>Como por exemplo:</a:t>
            </a:r>
          </a:p>
          <a:p>
            <a:r>
              <a:rPr lang="en-US" sz="2400" dirty="0" smtClean="0"/>
              <a:t>Textos;</a:t>
            </a:r>
          </a:p>
          <a:p>
            <a:r>
              <a:rPr lang="en-US" sz="2400" dirty="0" smtClean="0"/>
              <a:t>Imagens;</a:t>
            </a:r>
          </a:p>
          <a:p>
            <a:r>
              <a:rPr lang="en-US" sz="2400" dirty="0" smtClean="0"/>
              <a:t>Esquemas.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44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2" y="406594"/>
            <a:ext cx="7706893" cy="99384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Licenciamento dos direitos de autor</a:t>
            </a:r>
            <a:endParaRPr lang="en-US" sz="3200" b="1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Sem restrições (domínio público);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Com restrições (</a:t>
            </a:r>
            <a:r>
              <a:rPr lang="en-US" sz="2400" i="1" dirty="0" smtClean="0"/>
              <a:t>copyright</a:t>
            </a:r>
            <a:r>
              <a:rPr lang="en-US" sz="2400" dirty="0" smtClean="0"/>
              <a:t>);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Partilhado com restrições (</a:t>
            </a:r>
            <a:r>
              <a:rPr lang="en-US" sz="2400" i="1" dirty="0" smtClean="0"/>
              <a:t>copyleft</a:t>
            </a:r>
            <a:r>
              <a:rPr lang="en-US" sz="2400" dirty="0" smtClean="0"/>
              <a:t>).</a:t>
            </a:r>
          </a:p>
          <a:p>
            <a:endParaRPr lang="en-US" sz="2400" dirty="0"/>
          </a:p>
        </p:txBody>
      </p:sp>
      <p:pic>
        <p:nvPicPr>
          <p:cNvPr id="7" name="Picture 6" descr="196px-PD-icon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91" y="2183862"/>
            <a:ext cx="983402" cy="983402"/>
          </a:xfrm>
          <a:prstGeom prst="rect">
            <a:avLst/>
          </a:prstGeom>
        </p:spPr>
      </p:pic>
      <p:pic>
        <p:nvPicPr>
          <p:cNvPr id="8" name="Picture 7" descr="197px-Copyright.sv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74" y="3773425"/>
            <a:ext cx="983402" cy="983402"/>
          </a:xfrm>
          <a:prstGeom prst="rect">
            <a:avLst/>
          </a:prstGeom>
        </p:spPr>
      </p:pic>
      <p:pic>
        <p:nvPicPr>
          <p:cNvPr id="9" name="Picture 8" descr="512px-Copyleft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92" y="5265004"/>
            <a:ext cx="983402" cy="9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864" y="520702"/>
            <a:ext cx="5116684" cy="828205"/>
          </a:xfrm>
        </p:spPr>
        <p:txBody>
          <a:bodyPr/>
          <a:lstStyle/>
          <a:p>
            <a:r>
              <a:rPr lang="en-US" sz="3200" b="1" i="1" dirty="0" smtClean="0">
                <a:latin typeface="Verdana"/>
                <a:cs typeface="Verdana"/>
              </a:rPr>
              <a:t>Creative commons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79461" y="1741949"/>
            <a:ext cx="7583490" cy="3975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Tipo de licença que permite partilhar obras, desde que a mesma licença seja mantida;</a:t>
            </a:r>
          </a:p>
          <a:p>
            <a:r>
              <a:rPr lang="en-US" sz="2400" dirty="0"/>
              <a:t>Segue uma filosofia </a:t>
            </a:r>
            <a:r>
              <a:rPr lang="en-US" sz="2400" i="1" dirty="0" smtClean="0"/>
              <a:t>Copyleft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Pode ser usado por qualquer pessoa ou entidade, para partilhar obras.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 descr="5212px-CC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31" y="4356981"/>
            <a:ext cx="5160161" cy="12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89" y="299272"/>
            <a:ext cx="8100025" cy="1083329"/>
          </a:xfrm>
          <a:ln/>
        </p:spPr>
        <p:txBody>
          <a:bodyPr>
            <a:noAutofit/>
          </a:bodyPr>
          <a:lstStyle/>
          <a:p>
            <a:r>
              <a:rPr lang="pt-PT" sz="4800" b="1" dirty="0">
                <a:latin typeface="+mn-lt"/>
                <a:ea typeface="+mn-ea"/>
                <a:cs typeface="+mn-cs"/>
              </a:rPr>
              <a:t>DIREITOS DE AUTOR E PROPRIEDADE INTELECTUAL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20289" y="2112603"/>
            <a:ext cx="8215822" cy="1974595"/>
          </a:xfrm>
          <a:prstGeom prst="rect">
            <a:avLst/>
          </a:prstGeom>
        </p:spPr>
        <p:txBody>
          <a:bodyPr vert="horz" lIns="64294" tIns="32147" rIns="64294" bIns="32147" rtlCol="0" anchor="t">
            <a:noAutofit/>
          </a:bodyPr>
          <a:lstStyle>
            <a:lvl1pPr marL="435193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56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95986" indent="-435193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276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9980" indent="-383994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99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66372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78364" indent="-33279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0218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12884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550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982160" indent="-325115" algn="l" defTabSz="650230" rtl="0" eaLnBrk="1" latinLnBrk="0" hangingPunct="1">
              <a:spcBef>
                <a:spcPct val="20000"/>
              </a:spcBef>
              <a:spcAft>
                <a:spcPts val="853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0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109" b="1" dirty="0" smtClean="0">
                <a:solidFill>
                  <a:schemeClr val="tx1"/>
                </a:solidFill>
              </a:rPr>
              <a:t>Licenciamento </a:t>
            </a:r>
            <a:r>
              <a:rPr lang="pt-PT" sz="2109" b="1" i="1" dirty="0">
                <a:solidFill>
                  <a:schemeClr val="tx1"/>
                </a:solidFill>
              </a:rPr>
              <a:t>Creative </a:t>
            </a:r>
            <a:r>
              <a:rPr lang="pt-PT" sz="2109" b="1" i="1" dirty="0" err="1">
                <a:solidFill>
                  <a:schemeClr val="tx1"/>
                </a:solidFill>
              </a:rPr>
              <a:t>Commons</a:t>
            </a:r>
            <a:endParaRPr lang="pt-PT" sz="2109" b="1" i="1" dirty="0">
              <a:solidFill>
                <a:schemeClr val="tx1"/>
              </a:solidFill>
            </a:endParaRPr>
          </a:p>
          <a:p>
            <a:r>
              <a:rPr lang="pt-PT" sz="2109" dirty="0">
                <a:solidFill>
                  <a:schemeClr val="tx1"/>
                </a:solidFill>
              </a:rPr>
              <a:t>As licenças </a:t>
            </a:r>
            <a:r>
              <a:rPr lang="pt-PT" sz="2109" i="1" dirty="0">
                <a:solidFill>
                  <a:schemeClr val="tx1"/>
                </a:solidFill>
              </a:rPr>
              <a:t>Creative </a:t>
            </a:r>
            <a:r>
              <a:rPr lang="pt-PT" sz="2109" i="1" dirty="0" err="1">
                <a:solidFill>
                  <a:schemeClr val="tx1"/>
                </a:solidFill>
              </a:rPr>
              <a:t>Commons</a:t>
            </a:r>
            <a:r>
              <a:rPr lang="pt-PT" sz="2109" i="1" dirty="0">
                <a:solidFill>
                  <a:schemeClr val="tx1"/>
                </a:solidFill>
              </a:rPr>
              <a:t> </a:t>
            </a:r>
            <a:r>
              <a:rPr lang="pt-PT" sz="2109" dirty="0">
                <a:solidFill>
                  <a:schemeClr val="tx1"/>
                </a:solidFill>
              </a:rPr>
              <a:t>possibilitam, de uma forma simples e eficaz, a partilha de obras pelos seus autores, garantindo-lhes direitos.</a:t>
            </a:r>
            <a:endParaRPr lang="pt-PT" sz="210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27" y="4087198"/>
            <a:ext cx="3080742" cy="7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688" y="1"/>
            <a:ext cx="5389312" cy="1177891"/>
          </a:xfrm>
        </p:spPr>
        <p:txBody>
          <a:bodyPr/>
          <a:lstStyle/>
          <a:p>
            <a:r>
              <a:rPr lang="en-US" sz="3200" dirty="0" smtClean="0">
                <a:latin typeface="Verdana"/>
                <a:cs typeface="Verdana"/>
              </a:rPr>
              <a:t>Licenças </a:t>
            </a:r>
            <a:r>
              <a:rPr lang="en-US" sz="3200" i="1" dirty="0" smtClean="0">
                <a:latin typeface="Verdana"/>
                <a:cs typeface="Verdana"/>
              </a:rPr>
              <a:t>creative commons</a:t>
            </a:r>
            <a:endParaRPr lang="en-US" sz="3200" i="1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807" y="2218862"/>
            <a:ext cx="2049565" cy="5689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Atribuição (</a:t>
            </a:r>
            <a:r>
              <a:rPr lang="en-US" i="1" dirty="0" smtClean="0"/>
              <a:t>attribution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127" y="4067963"/>
            <a:ext cx="2356849" cy="19524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100" dirty="0" smtClean="0"/>
              <a:t>Uso não comercial (</a:t>
            </a:r>
            <a:r>
              <a:rPr lang="en-US" sz="2100" i="1" dirty="0" smtClean="0"/>
              <a:t>non-commercia</a:t>
            </a:r>
            <a:r>
              <a:rPr lang="en-US" sz="2100" dirty="0" smtClean="0"/>
              <a:t>l)</a:t>
            </a:r>
          </a:p>
          <a:p>
            <a:endParaRPr lang="en-US" sz="16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46337" y="4067963"/>
            <a:ext cx="2717925" cy="195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Não a obras derivadas (</a:t>
            </a:r>
            <a:r>
              <a:rPr lang="en-US" sz="1800" i="1" dirty="0" smtClean="0"/>
              <a:t>no derivatives</a:t>
            </a:r>
            <a:r>
              <a:rPr lang="en-US" sz="1800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38700" y="1649929"/>
            <a:ext cx="3657600" cy="1952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/>
              <a:t>Copiar</a:t>
            </a:r>
          </a:p>
          <a:p>
            <a:pPr lvl="1"/>
            <a:r>
              <a:rPr lang="en-US" sz="1800" dirty="0" smtClean="0"/>
              <a:t>Distribuir</a:t>
            </a:r>
          </a:p>
          <a:p>
            <a:pPr lvl="1"/>
            <a:r>
              <a:rPr lang="en-US" sz="1800" dirty="0" smtClean="0"/>
              <a:t>Transmitir</a:t>
            </a:r>
          </a:p>
          <a:p>
            <a:pPr lvl="1"/>
            <a:r>
              <a:rPr lang="en-US" sz="1800" dirty="0" smtClean="0"/>
              <a:t>Adaptar</a:t>
            </a:r>
          </a:p>
          <a:p>
            <a:pPr lvl="1"/>
            <a:r>
              <a:rPr lang="en-US" sz="1800" dirty="0" smtClean="0"/>
              <a:t>Alterar</a:t>
            </a:r>
            <a:endParaRPr lang="en-US" sz="1800" dirty="0"/>
          </a:p>
        </p:txBody>
      </p:sp>
      <p:pic>
        <p:nvPicPr>
          <p:cNvPr id="9" name="Picture 8" descr="ZooKeys-150-127-i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47" y="2043346"/>
            <a:ext cx="1022117" cy="1022117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>
            <a:off x="4838700" y="1649929"/>
            <a:ext cx="272131" cy="1818188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717003" y="4067565"/>
            <a:ext cx="3245019" cy="195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46275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Partilha pela mesma licença (</a:t>
            </a:r>
            <a:r>
              <a:rPr lang="en-US" sz="1800" i="1" dirty="0" smtClean="0"/>
              <a:t>share alike</a:t>
            </a:r>
            <a:r>
              <a:rPr lang="en-US" sz="1800" dirty="0" smtClean="0"/>
              <a:t>)</a:t>
            </a:r>
          </a:p>
          <a:p>
            <a:endParaRPr lang="en-US" sz="1800" dirty="0"/>
          </a:p>
        </p:txBody>
      </p:sp>
      <p:pic>
        <p:nvPicPr>
          <p:cNvPr id="13" name="Picture 12" descr="ZooKeys-150-127-i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87" y="4947688"/>
            <a:ext cx="737226" cy="747395"/>
          </a:xfrm>
          <a:prstGeom prst="rect">
            <a:avLst/>
          </a:prstGeom>
        </p:spPr>
      </p:pic>
      <p:pic>
        <p:nvPicPr>
          <p:cNvPr id="14" name="Picture 13" descr="ZooKeys-150-127-i0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21" y="4947688"/>
            <a:ext cx="834379" cy="852132"/>
          </a:xfrm>
          <a:prstGeom prst="rect">
            <a:avLst/>
          </a:prstGeom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81" y="5272575"/>
            <a:ext cx="747395" cy="7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282" y="1"/>
            <a:ext cx="5337548" cy="901823"/>
          </a:xfrm>
        </p:spPr>
        <p:txBody>
          <a:bodyPr/>
          <a:lstStyle/>
          <a:p>
            <a:r>
              <a:rPr lang="en-US" sz="3200" dirty="0" smtClean="0">
                <a:latin typeface="Verdana"/>
                <a:cs typeface="Verdana"/>
              </a:rPr>
              <a:t>Os 6 tipos de licenças CC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7" name="Picture 6" descr="b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8" y="1886134"/>
            <a:ext cx="2272180" cy="794981"/>
          </a:xfrm>
          <a:prstGeom prst="rect">
            <a:avLst/>
          </a:prstGeom>
        </p:spPr>
      </p:pic>
      <p:pic>
        <p:nvPicPr>
          <p:cNvPr id="8" name="Picture 7" descr="by-n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8" y="3388340"/>
            <a:ext cx="2266666" cy="793052"/>
          </a:xfrm>
          <a:prstGeom prst="rect">
            <a:avLst/>
          </a:prstGeom>
        </p:spPr>
      </p:pic>
      <p:pic>
        <p:nvPicPr>
          <p:cNvPr id="9" name="Picture 8" descr="by-s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8" y="4866661"/>
            <a:ext cx="2266666" cy="793052"/>
          </a:xfrm>
          <a:prstGeom prst="rect">
            <a:avLst/>
          </a:prstGeom>
        </p:spPr>
      </p:pic>
      <p:pic>
        <p:nvPicPr>
          <p:cNvPr id="10" name="Picture 9" descr="by-nc-sa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02" y="1886134"/>
            <a:ext cx="2272180" cy="794981"/>
          </a:xfrm>
          <a:prstGeom prst="rect">
            <a:avLst/>
          </a:prstGeom>
        </p:spPr>
      </p:pic>
      <p:pic>
        <p:nvPicPr>
          <p:cNvPr id="11" name="Picture 10" descr="by-n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02" y="3388340"/>
            <a:ext cx="2266666" cy="793052"/>
          </a:xfrm>
          <a:prstGeom prst="rect">
            <a:avLst/>
          </a:prstGeom>
        </p:spPr>
      </p:pic>
      <p:pic>
        <p:nvPicPr>
          <p:cNvPr id="12" name="Picture 11" descr="by-nc-n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52" y="4866661"/>
            <a:ext cx="2290667" cy="8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73092" y="73619"/>
            <a:ext cx="5300738" cy="12628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Sítios </a:t>
            </a:r>
            <a:r>
              <a:rPr lang="en-US" sz="3200" i="1" dirty="0" smtClean="0">
                <a:latin typeface="Verdana"/>
                <a:cs typeface="Verdana"/>
              </a:rPr>
              <a:t>web</a:t>
            </a:r>
            <a:r>
              <a:rPr lang="en-US" sz="3200" dirty="0" smtClean="0">
                <a:latin typeface="Verdana"/>
                <a:cs typeface="Verdana"/>
              </a:rPr>
              <a:t> com conteúdos protegidos por Licenças </a:t>
            </a:r>
            <a:r>
              <a:rPr lang="en-US" sz="3200" i="1" dirty="0" smtClean="0">
                <a:latin typeface="Verdana"/>
                <a:cs typeface="Verdana"/>
              </a:rPr>
              <a:t>Creative Commons</a:t>
            </a:r>
            <a:endParaRPr lang="en-US" sz="3200" i="1" dirty="0">
              <a:latin typeface="Verdana"/>
              <a:cs typeface="Verdan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79463" y="1848072"/>
            <a:ext cx="7676640" cy="440032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www.openclipart.org</a:t>
            </a:r>
            <a:r>
              <a:rPr lang="en-US" dirty="0" smtClean="0"/>
              <a:t> (imagens)</a:t>
            </a:r>
          </a:p>
          <a:p>
            <a:r>
              <a:rPr lang="en-US" dirty="0" smtClean="0">
                <a:hlinkClick r:id="rId3"/>
              </a:rPr>
              <a:t>www.flickr.com</a:t>
            </a:r>
            <a:r>
              <a:rPr lang="en-US" dirty="0" smtClean="0"/>
              <a:t> (fotografia)</a:t>
            </a:r>
          </a:p>
          <a:p>
            <a:r>
              <a:rPr lang="en-US" dirty="0" smtClean="0">
                <a:hlinkClick r:id="rId4"/>
              </a:rPr>
              <a:t>www.jamendo.com</a:t>
            </a:r>
            <a:r>
              <a:rPr lang="en-US" dirty="0" smtClean="0"/>
              <a:t> (música)</a:t>
            </a:r>
          </a:p>
          <a:p>
            <a:r>
              <a:rPr lang="en-US" dirty="0" smtClean="0">
                <a:hlinkClick r:id="rId5"/>
              </a:rPr>
              <a:t>www.soundcloud.com</a:t>
            </a:r>
            <a:r>
              <a:rPr lang="en-US" dirty="0" smtClean="0"/>
              <a:t> (música</a:t>
            </a:r>
            <a:r>
              <a:rPr lang="en-US" dirty="0"/>
              <a:t> </a:t>
            </a:r>
            <a:r>
              <a:rPr lang="en-US" dirty="0" smtClean="0"/>
              <a:t>e áudio)</a:t>
            </a:r>
          </a:p>
          <a:p>
            <a:r>
              <a:rPr lang="en-US" dirty="0" smtClean="0">
                <a:hlinkClick r:id="rId6"/>
              </a:rPr>
              <a:t>www.youtube.com</a:t>
            </a:r>
            <a:r>
              <a:rPr lang="en-US" dirty="0" smtClean="0"/>
              <a:t> (vídeo)</a:t>
            </a:r>
          </a:p>
          <a:p>
            <a:r>
              <a:rPr lang="en-US" dirty="0" smtClean="0">
                <a:hlinkClick r:id="rId7"/>
              </a:rPr>
              <a:t>www.vimeo.com</a:t>
            </a:r>
            <a:r>
              <a:rPr lang="en-US" dirty="0" smtClean="0"/>
              <a:t> (vídeo)</a:t>
            </a:r>
            <a:endParaRPr lang="en-US" dirty="0"/>
          </a:p>
          <a:p>
            <a:r>
              <a:rPr lang="en-US" dirty="0" smtClean="0">
                <a:hlinkClick r:id="rId8"/>
              </a:rPr>
              <a:t>www.scribd.com</a:t>
            </a:r>
            <a:r>
              <a:rPr lang="en-US" dirty="0" smtClean="0"/>
              <a:t> (documentos)</a:t>
            </a:r>
            <a:endParaRPr lang="en-US" dirty="0"/>
          </a:p>
          <a:p>
            <a:r>
              <a:rPr lang="en-US" dirty="0" smtClean="0">
                <a:hlinkClick r:id="rId9"/>
              </a:rPr>
              <a:t>www.slideshare.com</a:t>
            </a:r>
            <a:r>
              <a:rPr lang="en-US" dirty="0" smtClean="0"/>
              <a:t> (documentos)</a:t>
            </a:r>
            <a:endParaRPr lang="en-US" dirty="0"/>
          </a:p>
          <a:p>
            <a:r>
              <a:rPr lang="en-US" dirty="0" smtClean="0">
                <a:hlinkClick r:id="rId10"/>
              </a:rPr>
              <a:t>www.commons.wikipedia.com</a:t>
            </a:r>
            <a:r>
              <a:rPr lang="en-US" dirty="0" smtClean="0"/>
              <a:t> (vários tipos)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1387</TotalTime>
  <Words>276</Words>
  <Application>Microsoft Office PowerPoint</Application>
  <PresentationFormat>Apresentação no Ecrã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Century Gothic</vt:lpstr>
      <vt:lpstr>DINOT-Regular</vt:lpstr>
      <vt:lpstr>Verdana</vt:lpstr>
      <vt:lpstr>Wingdings 2</vt:lpstr>
      <vt:lpstr>Wingdings 3</vt:lpstr>
      <vt:lpstr>Ião</vt:lpstr>
      <vt:lpstr>Apresentação do PowerPoint</vt:lpstr>
      <vt:lpstr>O que significa «direitos de autor»?</vt:lpstr>
      <vt:lpstr>Plágio… O que é?</vt:lpstr>
      <vt:lpstr>Licenciamento dos direitos de autor</vt:lpstr>
      <vt:lpstr>Creative commons</vt:lpstr>
      <vt:lpstr>DIREITOS DE AUTOR E PROPRIEDADE INTELECTUAL</vt:lpstr>
      <vt:lpstr>Licenças creative commons</vt:lpstr>
      <vt:lpstr>Os 6 tipos de licenças CC</vt:lpstr>
      <vt:lpstr>Sítios web com conteúdos protegidos por Licenças Creative Commons</vt:lpstr>
      <vt:lpstr>Onde criar uma licença Creative Commons?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Reis</dc:creator>
  <cp:lastModifiedBy>Andreia Veloso</cp:lastModifiedBy>
  <cp:revision>21</cp:revision>
  <dcterms:created xsi:type="dcterms:W3CDTF">2014-01-22T11:08:56Z</dcterms:created>
  <dcterms:modified xsi:type="dcterms:W3CDTF">2018-02-15T11:52:30Z</dcterms:modified>
</cp:coreProperties>
</file>