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</p:sldIdLst>
  <p:sldSz cx="9144000" cy="6858000" type="screen4x3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>
      <p:cViewPr varScale="1">
        <p:scale>
          <a:sx n="105" d="100"/>
          <a:sy n="105" d="100"/>
        </p:scale>
        <p:origin x="1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0491" y="206755"/>
            <a:ext cx="8003016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191"/>
            <a:ext cx="9144000" cy="683361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8079" y="135166"/>
            <a:ext cx="8948420" cy="6588125"/>
          </a:xfrm>
          <a:custGeom>
            <a:avLst/>
            <a:gdLst/>
            <a:ahLst/>
            <a:cxnLst/>
            <a:rect l="l" t="t" r="r" b="b"/>
            <a:pathLst>
              <a:path w="8948420" h="6588125">
                <a:moveTo>
                  <a:pt x="0" y="155736"/>
                </a:moveTo>
                <a:lnTo>
                  <a:pt x="7939" y="106511"/>
                </a:lnTo>
                <a:lnTo>
                  <a:pt x="30048" y="63760"/>
                </a:lnTo>
                <a:lnTo>
                  <a:pt x="63760" y="30048"/>
                </a:lnTo>
                <a:lnTo>
                  <a:pt x="106511" y="7939"/>
                </a:lnTo>
                <a:lnTo>
                  <a:pt x="155736" y="0"/>
                </a:lnTo>
                <a:lnTo>
                  <a:pt x="8792105" y="0"/>
                </a:lnTo>
                <a:lnTo>
                  <a:pt x="8841333" y="7939"/>
                </a:lnTo>
                <a:lnTo>
                  <a:pt x="8884086" y="30048"/>
                </a:lnTo>
                <a:lnTo>
                  <a:pt x="8917798" y="63760"/>
                </a:lnTo>
                <a:lnTo>
                  <a:pt x="8939906" y="106511"/>
                </a:lnTo>
                <a:lnTo>
                  <a:pt x="8947845" y="155736"/>
                </a:lnTo>
                <a:lnTo>
                  <a:pt x="8947845" y="6431923"/>
                </a:lnTo>
                <a:lnTo>
                  <a:pt x="8939906" y="6481152"/>
                </a:lnTo>
                <a:lnTo>
                  <a:pt x="8917798" y="6523904"/>
                </a:lnTo>
                <a:lnTo>
                  <a:pt x="8884086" y="6557617"/>
                </a:lnTo>
                <a:lnTo>
                  <a:pt x="8841333" y="6579724"/>
                </a:lnTo>
                <a:lnTo>
                  <a:pt x="8792105" y="6587663"/>
                </a:lnTo>
                <a:lnTo>
                  <a:pt x="155736" y="6587663"/>
                </a:lnTo>
                <a:lnTo>
                  <a:pt x="106511" y="6579724"/>
                </a:lnTo>
                <a:lnTo>
                  <a:pt x="63760" y="6557617"/>
                </a:lnTo>
                <a:lnTo>
                  <a:pt x="30048" y="6523904"/>
                </a:lnTo>
                <a:lnTo>
                  <a:pt x="7939" y="6481152"/>
                </a:lnTo>
                <a:lnTo>
                  <a:pt x="0" y="6431923"/>
                </a:lnTo>
                <a:lnTo>
                  <a:pt x="0" y="155736"/>
                </a:lnTo>
                <a:close/>
              </a:path>
            </a:pathLst>
          </a:custGeom>
          <a:ln w="25400">
            <a:solidFill>
              <a:srgbClr val="2F55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8335" y="243332"/>
            <a:ext cx="6207328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5188" y="1579346"/>
            <a:ext cx="6772275" cy="323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segura.pt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ubmarinecablemap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igofonte.com.br/wp-content/uploads/2016/03/Map-Of-The-Online-World.pn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397" y="381507"/>
            <a:ext cx="471868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dirty="0">
                <a:solidFill>
                  <a:srgbClr val="00B0F0"/>
                </a:solidFill>
              </a:rPr>
              <a:t>A</a:t>
            </a:r>
            <a:r>
              <a:rPr sz="8800" spc="-90" dirty="0">
                <a:solidFill>
                  <a:srgbClr val="00B0F0"/>
                </a:solidFill>
              </a:rPr>
              <a:t> </a:t>
            </a:r>
            <a:r>
              <a:rPr sz="8800" spc="-35" dirty="0">
                <a:solidFill>
                  <a:srgbClr val="00B0F0"/>
                </a:solidFill>
              </a:rPr>
              <a:t>Internet</a:t>
            </a:r>
            <a:endParaRPr sz="8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927" y="1905000"/>
            <a:ext cx="7006145" cy="33549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86400" y="6296956"/>
            <a:ext cx="3096895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30" dirty="0">
                <a:solidFill>
                  <a:srgbClr val="DC9320"/>
                </a:solidFill>
                <a:latin typeface="Calibri"/>
                <a:cs typeface="Calibri"/>
              </a:rPr>
              <a:t>Prof.ª</a:t>
            </a:r>
            <a:r>
              <a:rPr sz="2400" b="1" spc="-35" dirty="0">
                <a:solidFill>
                  <a:srgbClr val="DC932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DC9320"/>
                </a:solidFill>
                <a:latin typeface="Calibri"/>
                <a:cs typeface="Calibri"/>
              </a:rPr>
              <a:t>Andreia</a:t>
            </a:r>
            <a:r>
              <a:rPr sz="2400" b="1" spc="-35" dirty="0">
                <a:solidFill>
                  <a:srgbClr val="DC9320"/>
                </a:solidFill>
                <a:latin typeface="Calibri"/>
                <a:cs typeface="Calibri"/>
              </a:rPr>
              <a:t> </a:t>
            </a:r>
            <a:r>
              <a:rPr sz="2400" b="1" spc="-10" dirty="0" err="1">
                <a:solidFill>
                  <a:srgbClr val="DC9320"/>
                </a:solidFill>
                <a:latin typeface="Calibri"/>
                <a:cs typeface="Calibri"/>
              </a:rPr>
              <a:t>Guerreiro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3"/>
            <a:ext cx="9144000" cy="6837045"/>
            <a:chOff x="0" y="9143"/>
            <a:chExt cx="9144000" cy="6837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43"/>
              <a:ext cx="9144000" cy="6836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202" y="133819"/>
              <a:ext cx="8948420" cy="6588125"/>
            </a:xfrm>
            <a:custGeom>
              <a:avLst/>
              <a:gdLst/>
              <a:ahLst/>
              <a:cxnLst/>
              <a:rect l="l" t="t" r="r" b="b"/>
              <a:pathLst>
                <a:path w="8948420" h="6588125">
                  <a:moveTo>
                    <a:pt x="0" y="155736"/>
                  </a:moveTo>
                  <a:lnTo>
                    <a:pt x="7939" y="106511"/>
                  </a:lnTo>
                  <a:lnTo>
                    <a:pt x="30048" y="63760"/>
                  </a:lnTo>
                  <a:lnTo>
                    <a:pt x="63760" y="30048"/>
                  </a:lnTo>
                  <a:lnTo>
                    <a:pt x="106511" y="7939"/>
                  </a:lnTo>
                  <a:lnTo>
                    <a:pt x="155736" y="0"/>
                  </a:lnTo>
                  <a:lnTo>
                    <a:pt x="8792105" y="0"/>
                  </a:lnTo>
                  <a:lnTo>
                    <a:pt x="8841333" y="7939"/>
                  </a:lnTo>
                  <a:lnTo>
                    <a:pt x="8884086" y="30048"/>
                  </a:lnTo>
                  <a:lnTo>
                    <a:pt x="8917798" y="63760"/>
                  </a:lnTo>
                  <a:lnTo>
                    <a:pt x="8939906" y="106511"/>
                  </a:lnTo>
                  <a:lnTo>
                    <a:pt x="8947845" y="155736"/>
                  </a:lnTo>
                  <a:lnTo>
                    <a:pt x="8947845" y="6431923"/>
                  </a:lnTo>
                  <a:lnTo>
                    <a:pt x="8939906" y="6481152"/>
                  </a:lnTo>
                  <a:lnTo>
                    <a:pt x="8917798" y="6523904"/>
                  </a:lnTo>
                  <a:lnTo>
                    <a:pt x="8884086" y="6557617"/>
                  </a:lnTo>
                  <a:lnTo>
                    <a:pt x="8841333" y="6579724"/>
                  </a:lnTo>
                  <a:lnTo>
                    <a:pt x="8792105" y="6587663"/>
                  </a:lnTo>
                  <a:lnTo>
                    <a:pt x="155736" y="6587663"/>
                  </a:lnTo>
                  <a:lnTo>
                    <a:pt x="106511" y="6579724"/>
                  </a:lnTo>
                  <a:lnTo>
                    <a:pt x="63760" y="6557617"/>
                  </a:lnTo>
                  <a:lnTo>
                    <a:pt x="30048" y="6523904"/>
                  </a:lnTo>
                  <a:lnTo>
                    <a:pt x="7939" y="6481152"/>
                  </a:lnTo>
                  <a:lnTo>
                    <a:pt x="0" y="6431923"/>
                  </a:lnTo>
                  <a:lnTo>
                    <a:pt x="0" y="155736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528234"/>
            <a:ext cx="4560570" cy="9658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400" spc="-40" dirty="0">
                <a:solidFill>
                  <a:srgbClr val="ED7D31"/>
                </a:solidFill>
              </a:rPr>
              <a:t>World</a:t>
            </a:r>
            <a:r>
              <a:rPr sz="3400" spc="-45" dirty="0">
                <a:solidFill>
                  <a:srgbClr val="ED7D31"/>
                </a:solidFill>
              </a:rPr>
              <a:t> </a:t>
            </a:r>
            <a:r>
              <a:rPr sz="3400" spc="-15" dirty="0">
                <a:solidFill>
                  <a:srgbClr val="ED7D31"/>
                </a:solidFill>
              </a:rPr>
              <a:t>Wide</a:t>
            </a:r>
            <a:r>
              <a:rPr sz="3400" spc="-35" dirty="0">
                <a:solidFill>
                  <a:srgbClr val="ED7D31"/>
                </a:solidFill>
              </a:rPr>
              <a:t> </a:t>
            </a:r>
            <a:r>
              <a:rPr sz="3400" spc="-50" dirty="0">
                <a:solidFill>
                  <a:srgbClr val="ED7D31"/>
                </a:solidFill>
              </a:rPr>
              <a:t>Web</a:t>
            </a:r>
            <a:r>
              <a:rPr sz="3400" spc="-40" dirty="0">
                <a:solidFill>
                  <a:srgbClr val="ED7D31"/>
                </a:solidFill>
              </a:rPr>
              <a:t> </a:t>
            </a:r>
            <a:r>
              <a:rPr sz="3400" dirty="0">
                <a:solidFill>
                  <a:srgbClr val="ED7D31"/>
                </a:solidFill>
              </a:rPr>
              <a:t>-</a:t>
            </a:r>
            <a:r>
              <a:rPr sz="3400" spc="-30" dirty="0">
                <a:solidFill>
                  <a:srgbClr val="ED7D31"/>
                </a:solidFill>
              </a:rPr>
              <a:t> </a:t>
            </a:r>
            <a:r>
              <a:rPr sz="3400" spc="-20" dirty="0">
                <a:solidFill>
                  <a:srgbClr val="ED7D31"/>
                </a:solidFill>
              </a:rPr>
              <a:t>WWW</a:t>
            </a:r>
            <a:endParaRPr sz="3400"/>
          </a:p>
          <a:p>
            <a:pPr marL="177800" algn="ctr">
              <a:lnSpc>
                <a:spcPct val="100000"/>
              </a:lnSpc>
              <a:spcBef>
                <a:spcPts val="185"/>
              </a:spcBef>
            </a:pPr>
            <a:r>
              <a:rPr sz="2400" spc="10" dirty="0"/>
              <a:t>Endereços</a:t>
            </a:r>
            <a:r>
              <a:rPr sz="2400" spc="-5" dirty="0"/>
              <a:t> </a:t>
            </a:r>
            <a:r>
              <a:rPr sz="2400" spc="10" dirty="0"/>
              <a:t>da</a:t>
            </a:r>
            <a:r>
              <a:rPr sz="2400" spc="-10" dirty="0"/>
              <a:t> </a:t>
            </a:r>
            <a:r>
              <a:rPr sz="2400" spc="5" dirty="0"/>
              <a:t>Internet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5683" y="1930095"/>
            <a:ext cx="5975553" cy="4780442"/>
          </a:xfrm>
          <a:prstGeom prst="rect">
            <a:avLst/>
          </a:prstGeom>
        </p:spPr>
      </p:pic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C9A56098-4389-454F-B0A6-4216ED6EB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97206"/>
              </p:ext>
            </p:extLst>
          </p:nvPr>
        </p:nvGraphicFramePr>
        <p:xfrm>
          <a:off x="609600" y="2013160"/>
          <a:ext cx="6705600" cy="3178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86">
                  <a:extLst>
                    <a:ext uri="{9D8B030D-6E8A-4147-A177-3AD203B41FA5}">
                      <a16:colId xmlns:a16="http://schemas.microsoft.com/office/drawing/2014/main" val="2407884691"/>
                    </a:ext>
                  </a:extLst>
                </a:gridCol>
                <a:gridCol w="2554514">
                  <a:extLst>
                    <a:ext uri="{9D8B030D-6E8A-4147-A177-3AD203B41FA5}">
                      <a16:colId xmlns:a16="http://schemas.microsoft.com/office/drawing/2014/main" val="1825608196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207314318"/>
                    </a:ext>
                  </a:extLst>
                </a:gridCol>
                <a:gridCol w="2554514">
                  <a:extLst>
                    <a:ext uri="{9D8B030D-6E8A-4147-A177-3AD203B41FA5}">
                      <a16:colId xmlns:a16="http://schemas.microsoft.com/office/drawing/2014/main" val="452894848"/>
                    </a:ext>
                  </a:extLst>
                </a:gridCol>
              </a:tblGrid>
              <a:tr h="301387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Sufixo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País/entidade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Sufixo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País/entidade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3421397646"/>
                  </a:ext>
                </a:extLst>
              </a:tr>
              <a:tr h="325542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br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48894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Brasil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fr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700" spc="-20" dirty="0">
                          <a:latin typeface="Calibri"/>
                          <a:cs typeface="Calibri"/>
                        </a:rPr>
                        <a:t>França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4156019197"/>
                  </a:ext>
                </a:extLst>
              </a:tr>
              <a:tr h="656447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com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Comercial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8542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gov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1770" marB="0"/>
                </a:tc>
                <a:tc>
                  <a:txBody>
                    <a:bodyPr/>
                    <a:lstStyle/>
                    <a:p>
                      <a:pPr marL="93980" marR="3155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Instituições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gov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nam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ai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1510980"/>
                  </a:ext>
                </a:extLst>
              </a:tr>
              <a:tr h="334969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de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Alemanha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it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1950"/>
                        </a:lnSpc>
                        <a:spcBef>
                          <a:spcPts val="66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Itália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84455" marB="0"/>
                </a:tc>
                <a:extLst>
                  <a:ext uri="{0D108BD9-81ED-4DB2-BD59-A6C34878D82A}">
                    <a16:rowId xmlns:a16="http://schemas.microsoft.com/office/drawing/2014/main" val="350045493"/>
                  </a:ext>
                </a:extLst>
              </a:tr>
              <a:tr h="650770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edu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12090" marB="0"/>
                </a:tc>
                <a:tc>
                  <a:txBody>
                    <a:bodyPr/>
                    <a:lstStyle/>
                    <a:p>
                      <a:pPr marL="71755" marR="5854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tu</a:t>
                      </a:r>
                      <a:r>
                        <a:rPr sz="1500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õ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 de  ensino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org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157480" marB="0"/>
                </a:tc>
                <a:tc>
                  <a:txBody>
                    <a:bodyPr/>
                    <a:lstStyle/>
                    <a:p>
                      <a:pPr marL="97155" marR="16002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rg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ç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õe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em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fins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lucrativos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215" marB="0"/>
                </a:tc>
                <a:extLst>
                  <a:ext uri="{0D108BD9-81ED-4DB2-BD59-A6C34878D82A}">
                    <a16:rowId xmlns:a16="http://schemas.microsoft.com/office/drawing/2014/main" val="4097675019"/>
                  </a:ext>
                </a:extLst>
              </a:tr>
              <a:tr h="32428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es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Espanha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pt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Portugal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68580" marB="0"/>
                </a:tc>
                <a:extLst>
                  <a:ext uri="{0D108BD9-81ED-4DB2-BD59-A6C34878D82A}">
                    <a16:rowId xmlns:a16="http://schemas.microsoft.com/office/drawing/2014/main" val="3309691841"/>
                  </a:ext>
                </a:extLst>
              </a:tr>
              <a:tr h="575040"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eu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201930" marB="0"/>
                </a:tc>
                <a:tc>
                  <a:txBody>
                    <a:bodyPr/>
                    <a:lstStyle/>
                    <a:p>
                      <a:pPr marL="57150" marR="1028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500" spc="-5" dirty="0">
                          <a:latin typeface="Calibri"/>
                          <a:cs typeface="Calibri"/>
                        </a:rPr>
                        <a:t>Instituições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União </a:t>
                      </a:r>
                      <a:r>
                        <a:rPr sz="1500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5" dirty="0">
                          <a:latin typeface="Calibri"/>
                          <a:cs typeface="Calibri"/>
                        </a:rPr>
                        <a:t>Europeia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23825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700" spc="-10" dirty="0">
                          <a:latin typeface="Calibri"/>
                          <a:cs typeface="Calibri"/>
                        </a:rPr>
                        <a:t>uk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20345" marB="0"/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1735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Reino</a:t>
                      </a:r>
                      <a:r>
                        <a:rPr sz="17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Unido</a:t>
                      </a:r>
                      <a:endParaRPr sz="1700" dirty="0">
                        <a:latin typeface="Calibri"/>
                        <a:cs typeface="Calibri"/>
                      </a:endParaRPr>
                    </a:p>
                  </a:txBody>
                  <a:tcPr marL="0" marR="0" marT="220345" marB="0"/>
                </a:tc>
                <a:extLst>
                  <a:ext uri="{0D108BD9-81ED-4DB2-BD59-A6C34878D82A}">
                    <a16:rowId xmlns:a16="http://schemas.microsoft.com/office/drawing/2014/main" val="21209497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45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203" y="111518"/>
              <a:ext cx="8948420" cy="6610350"/>
            </a:xfrm>
            <a:custGeom>
              <a:avLst/>
              <a:gdLst/>
              <a:ahLst/>
              <a:cxnLst/>
              <a:rect l="l" t="t" r="r" b="b"/>
              <a:pathLst>
                <a:path w="8948420" h="6610350">
                  <a:moveTo>
                    <a:pt x="8791578" y="0"/>
                  </a:moveTo>
                  <a:lnTo>
                    <a:pt x="156264" y="0"/>
                  </a:lnTo>
                  <a:lnTo>
                    <a:pt x="106872" y="7965"/>
                  </a:lnTo>
                  <a:lnTo>
                    <a:pt x="63976" y="30146"/>
                  </a:lnTo>
                  <a:lnTo>
                    <a:pt x="30150" y="63971"/>
                  </a:lnTo>
                  <a:lnTo>
                    <a:pt x="7966" y="106866"/>
                  </a:lnTo>
                  <a:lnTo>
                    <a:pt x="0" y="156260"/>
                  </a:lnTo>
                  <a:lnTo>
                    <a:pt x="0" y="6453694"/>
                  </a:lnTo>
                  <a:lnTo>
                    <a:pt x="7966" y="6503086"/>
                  </a:lnTo>
                  <a:lnTo>
                    <a:pt x="30150" y="6545982"/>
                  </a:lnTo>
                  <a:lnTo>
                    <a:pt x="63976" y="6579808"/>
                  </a:lnTo>
                  <a:lnTo>
                    <a:pt x="106872" y="6601992"/>
                  </a:lnTo>
                  <a:lnTo>
                    <a:pt x="156264" y="6609958"/>
                  </a:lnTo>
                  <a:lnTo>
                    <a:pt x="8791578" y="6609958"/>
                  </a:lnTo>
                  <a:lnTo>
                    <a:pt x="8840967" y="6601992"/>
                  </a:lnTo>
                  <a:lnTo>
                    <a:pt x="8883862" y="6579808"/>
                  </a:lnTo>
                  <a:lnTo>
                    <a:pt x="8917688" y="6545982"/>
                  </a:lnTo>
                  <a:lnTo>
                    <a:pt x="8939872" y="6503086"/>
                  </a:lnTo>
                  <a:lnTo>
                    <a:pt x="8947839" y="6453694"/>
                  </a:lnTo>
                  <a:lnTo>
                    <a:pt x="8947839" y="156260"/>
                  </a:lnTo>
                  <a:lnTo>
                    <a:pt x="8939872" y="106866"/>
                  </a:lnTo>
                  <a:lnTo>
                    <a:pt x="8917688" y="63971"/>
                  </a:lnTo>
                  <a:lnTo>
                    <a:pt x="8883862" y="30146"/>
                  </a:lnTo>
                  <a:lnTo>
                    <a:pt x="8840967" y="7965"/>
                  </a:lnTo>
                  <a:lnTo>
                    <a:pt x="879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203" y="111518"/>
              <a:ext cx="8948420" cy="6610350"/>
            </a:xfrm>
            <a:custGeom>
              <a:avLst/>
              <a:gdLst/>
              <a:ahLst/>
              <a:cxnLst/>
              <a:rect l="l" t="t" r="r" b="b"/>
              <a:pathLst>
                <a:path w="8948420" h="6610350">
                  <a:moveTo>
                    <a:pt x="0" y="156264"/>
                  </a:moveTo>
                  <a:lnTo>
                    <a:pt x="7966" y="106872"/>
                  </a:lnTo>
                  <a:lnTo>
                    <a:pt x="30149" y="63976"/>
                  </a:lnTo>
                  <a:lnTo>
                    <a:pt x="63976" y="30149"/>
                  </a:lnTo>
                  <a:lnTo>
                    <a:pt x="106872" y="7966"/>
                  </a:lnTo>
                  <a:lnTo>
                    <a:pt x="156264" y="0"/>
                  </a:lnTo>
                  <a:lnTo>
                    <a:pt x="8791585" y="0"/>
                  </a:lnTo>
                  <a:lnTo>
                    <a:pt x="8840975" y="7966"/>
                  </a:lnTo>
                  <a:lnTo>
                    <a:pt x="8883870" y="30149"/>
                  </a:lnTo>
                  <a:lnTo>
                    <a:pt x="8917695" y="63976"/>
                  </a:lnTo>
                  <a:lnTo>
                    <a:pt x="8939878" y="106872"/>
                  </a:lnTo>
                  <a:lnTo>
                    <a:pt x="8947845" y="156264"/>
                  </a:lnTo>
                  <a:lnTo>
                    <a:pt x="8947845" y="6453703"/>
                  </a:lnTo>
                  <a:lnTo>
                    <a:pt x="8939878" y="6503093"/>
                  </a:lnTo>
                  <a:lnTo>
                    <a:pt x="8917695" y="6545988"/>
                  </a:lnTo>
                  <a:lnTo>
                    <a:pt x="8883870" y="6579814"/>
                  </a:lnTo>
                  <a:lnTo>
                    <a:pt x="8840975" y="6601997"/>
                  </a:lnTo>
                  <a:lnTo>
                    <a:pt x="8791585" y="6609963"/>
                  </a:lnTo>
                  <a:lnTo>
                    <a:pt x="156264" y="6609963"/>
                  </a:lnTo>
                  <a:lnTo>
                    <a:pt x="106872" y="6601997"/>
                  </a:lnTo>
                  <a:lnTo>
                    <a:pt x="63976" y="6579814"/>
                  </a:lnTo>
                  <a:lnTo>
                    <a:pt x="30149" y="6545988"/>
                  </a:lnTo>
                  <a:lnTo>
                    <a:pt x="7966" y="6503093"/>
                  </a:lnTo>
                  <a:lnTo>
                    <a:pt x="0" y="6453703"/>
                  </a:lnTo>
                  <a:lnTo>
                    <a:pt x="0" y="156264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7718" y="307479"/>
              <a:ext cx="7188834" cy="576580"/>
            </a:xfrm>
            <a:custGeom>
              <a:avLst/>
              <a:gdLst/>
              <a:ahLst/>
              <a:cxnLst/>
              <a:rect l="l" t="t" r="r" b="b"/>
              <a:pathLst>
                <a:path w="7188834" h="576580">
                  <a:moveTo>
                    <a:pt x="7188559" y="0"/>
                  </a:moveTo>
                  <a:lnTo>
                    <a:pt x="0" y="0"/>
                  </a:lnTo>
                  <a:lnTo>
                    <a:pt x="0" y="575983"/>
                  </a:lnTo>
                  <a:lnTo>
                    <a:pt x="7188559" y="575983"/>
                  </a:lnTo>
                  <a:lnTo>
                    <a:pt x="7188559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0" y="231647"/>
              <a:ext cx="6647688" cy="84734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7718" y="307479"/>
            <a:ext cx="7188834" cy="57658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70"/>
              </a:spcBef>
            </a:pPr>
            <a:r>
              <a:rPr sz="3000" dirty="0">
                <a:solidFill>
                  <a:srgbClr val="FFFFFF"/>
                </a:solidFill>
              </a:rPr>
              <a:t>É</a:t>
            </a:r>
            <a:r>
              <a:rPr sz="3000" spc="-10" dirty="0">
                <a:solidFill>
                  <a:srgbClr val="FFFFFF"/>
                </a:solidFill>
              </a:rPr>
              <a:t> seguro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visitar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as</a:t>
            </a:r>
            <a:r>
              <a:rPr sz="3000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páginas</a:t>
            </a:r>
            <a:r>
              <a:rPr sz="3000" dirty="0">
                <a:solidFill>
                  <a:srgbClr val="FFFFFF"/>
                </a:solidFill>
              </a:rPr>
              <a:t> de</a:t>
            </a:r>
            <a:r>
              <a:rPr sz="3000" spc="-10" dirty="0">
                <a:solidFill>
                  <a:srgbClr val="FFFFFF"/>
                </a:solidFill>
              </a:rPr>
              <a:t> </a:t>
            </a:r>
            <a:r>
              <a:rPr sz="3000" spc="-15" dirty="0">
                <a:solidFill>
                  <a:srgbClr val="FFFFFF"/>
                </a:solidFill>
              </a:rPr>
              <a:t>Internet?</a:t>
            </a:r>
            <a:endParaRPr sz="30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033" y="1384358"/>
            <a:ext cx="6778358" cy="4398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458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203" y="111518"/>
              <a:ext cx="8948420" cy="6610350"/>
            </a:xfrm>
            <a:custGeom>
              <a:avLst/>
              <a:gdLst/>
              <a:ahLst/>
              <a:cxnLst/>
              <a:rect l="l" t="t" r="r" b="b"/>
              <a:pathLst>
                <a:path w="8948420" h="6610350">
                  <a:moveTo>
                    <a:pt x="8791578" y="0"/>
                  </a:moveTo>
                  <a:lnTo>
                    <a:pt x="156264" y="0"/>
                  </a:lnTo>
                  <a:lnTo>
                    <a:pt x="106872" y="7965"/>
                  </a:lnTo>
                  <a:lnTo>
                    <a:pt x="63976" y="30146"/>
                  </a:lnTo>
                  <a:lnTo>
                    <a:pt x="30150" y="63971"/>
                  </a:lnTo>
                  <a:lnTo>
                    <a:pt x="7966" y="106866"/>
                  </a:lnTo>
                  <a:lnTo>
                    <a:pt x="0" y="156260"/>
                  </a:lnTo>
                  <a:lnTo>
                    <a:pt x="0" y="6453694"/>
                  </a:lnTo>
                  <a:lnTo>
                    <a:pt x="7966" y="6503086"/>
                  </a:lnTo>
                  <a:lnTo>
                    <a:pt x="30150" y="6545982"/>
                  </a:lnTo>
                  <a:lnTo>
                    <a:pt x="63976" y="6579808"/>
                  </a:lnTo>
                  <a:lnTo>
                    <a:pt x="106872" y="6601992"/>
                  </a:lnTo>
                  <a:lnTo>
                    <a:pt x="156264" y="6609958"/>
                  </a:lnTo>
                  <a:lnTo>
                    <a:pt x="8791578" y="6609958"/>
                  </a:lnTo>
                  <a:lnTo>
                    <a:pt x="8840967" y="6601992"/>
                  </a:lnTo>
                  <a:lnTo>
                    <a:pt x="8883862" y="6579808"/>
                  </a:lnTo>
                  <a:lnTo>
                    <a:pt x="8917688" y="6545982"/>
                  </a:lnTo>
                  <a:lnTo>
                    <a:pt x="8939872" y="6503086"/>
                  </a:lnTo>
                  <a:lnTo>
                    <a:pt x="8947839" y="6453694"/>
                  </a:lnTo>
                  <a:lnTo>
                    <a:pt x="8947839" y="156260"/>
                  </a:lnTo>
                  <a:lnTo>
                    <a:pt x="8939872" y="106866"/>
                  </a:lnTo>
                  <a:lnTo>
                    <a:pt x="8917688" y="63971"/>
                  </a:lnTo>
                  <a:lnTo>
                    <a:pt x="8883862" y="30146"/>
                  </a:lnTo>
                  <a:lnTo>
                    <a:pt x="8840967" y="7965"/>
                  </a:lnTo>
                  <a:lnTo>
                    <a:pt x="879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203" y="111518"/>
              <a:ext cx="8948420" cy="6610350"/>
            </a:xfrm>
            <a:custGeom>
              <a:avLst/>
              <a:gdLst/>
              <a:ahLst/>
              <a:cxnLst/>
              <a:rect l="l" t="t" r="r" b="b"/>
              <a:pathLst>
                <a:path w="8948420" h="6610350">
                  <a:moveTo>
                    <a:pt x="0" y="156264"/>
                  </a:moveTo>
                  <a:lnTo>
                    <a:pt x="7966" y="106872"/>
                  </a:lnTo>
                  <a:lnTo>
                    <a:pt x="30149" y="63976"/>
                  </a:lnTo>
                  <a:lnTo>
                    <a:pt x="63976" y="30149"/>
                  </a:lnTo>
                  <a:lnTo>
                    <a:pt x="106872" y="7966"/>
                  </a:lnTo>
                  <a:lnTo>
                    <a:pt x="156264" y="0"/>
                  </a:lnTo>
                  <a:lnTo>
                    <a:pt x="8791585" y="0"/>
                  </a:lnTo>
                  <a:lnTo>
                    <a:pt x="8840975" y="7966"/>
                  </a:lnTo>
                  <a:lnTo>
                    <a:pt x="8883870" y="30149"/>
                  </a:lnTo>
                  <a:lnTo>
                    <a:pt x="8917695" y="63976"/>
                  </a:lnTo>
                  <a:lnTo>
                    <a:pt x="8939878" y="106872"/>
                  </a:lnTo>
                  <a:lnTo>
                    <a:pt x="8947845" y="156264"/>
                  </a:lnTo>
                  <a:lnTo>
                    <a:pt x="8947845" y="6453703"/>
                  </a:lnTo>
                  <a:lnTo>
                    <a:pt x="8939878" y="6503093"/>
                  </a:lnTo>
                  <a:lnTo>
                    <a:pt x="8917695" y="6545988"/>
                  </a:lnTo>
                  <a:lnTo>
                    <a:pt x="8883870" y="6579814"/>
                  </a:lnTo>
                  <a:lnTo>
                    <a:pt x="8840975" y="6601997"/>
                  </a:lnTo>
                  <a:lnTo>
                    <a:pt x="8791585" y="6609963"/>
                  </a:lnTo>
                  <a:lnTo>
                    <a:pt x="156264" y="6609963"/>
                  </a:lnTo>
                  <a:lnTo>
                    <a:pt x="106872" y="6601997"/>
                  </a:lnTo>
                  <a:lnTo>
                    <a:pt x="63976" y="6579814"/>
                  </a:lnTo>
                  <a:lnTo>
                    <a:pt x="30149" y="6545988"/>
                  </a:lnTo>
                  <a:lnTo>
                    <a:pt x="7966" y="6503093"/>
                  </a:lnTo>
                  <a:lnTo>
                    <a:pt x="0" y="6453703"/>
                  </a:lnTo>
                  <a:lnTo>
                    <a:pt x="0" y="156264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351" y="1262595"/>
              <a:ext cx="6861289" cy="20049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7717" y="390601"/>
              <a:ext cx="7188834" cy="576580"/>
            </a:xfrm>
            <a:custGeom>
              <a:avLst/>
              <a:gdLst/>
              <a:ahLst/>
              <a:cxnLst/>
              <a:rect l="l" t="t" r="r" b="b"/>
              <a:pathLst>
                <a:path w="7188834" h="576580">
                  <a:moveTo>
                    <a:pt x="7188560" y="0"/>
                  </a:moveTo>
                  <a:lnTo>
                    <a:pt x="0" y="0"/>
                  </a:lnTo>
                  <a:lnTo>
                    <a:pt x="0" y="575995"/>
                  </a:lnTo>
                  <a:lnTo>
                    <a:pt x="7188560" y="575995"/>
                  </a:lnTo>
                  <a:lnTo>
                    <a:pt x="718856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4920" y="313943"/>
              <a:ext cx="6647688" cy="8473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7717" y="390601"/>
            <a:ext cx="7188834" cy="57658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65"/>
              </a:spcBef>
            </a:pPr>
            <a:r>
              <a:rPr sz="3000" dirty="0">
                <a:solidFill>
                  <a:srgbClr val="FFFFFF"/>
                </a:solidFill>
              </a:rPr>
              <a:t>É</a:t>
            </a:r>
            <a:r>
              <a:rPr sz="3000" spc="-10" dirty="0">
                <a:solidFill>
                  <a:srgbClr val="FFFFFF"/>
                </a:solidFill>
              </a:rPr>
              <a:t> seguro</a:t>
            </a:r>
            <a:r>
              <a:rPr sz="3000" spc="-5" dirty="0">
                <a:solidFill>
                  <a:srgbClr val="FFFFFF"/>
                </a:solidFill>
              </a:rPr>
              <a:t> </a:t>
            </a:r>
            <a:r>
              <a:rPr sz="3000" spc="-10" dirty="0">
                <a:solidFill>
                  <a:srgbClr val="FFFFFF"/>
                </a:solidFill>
              </a:rPr>
              <a:t>visitar</a:t>
            </a:r>
            <a:r>
              <a:rPr sz="3000" spc="-15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as</a:t>
            </a:r>
            <a:r>
              <a:rPr sz="3000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páginas</a:t>
            </a:r>
            <a:r>
              <a:rPr sz="3000" dirty="0">
                <a:solidFill>
                  <a:srgbClr val="FFFFFF"/>
                </a:solidFill>
              </a:rPr>
              <a:t> de</a:t>
            </a:r>
            <a:r>
              <a:rPr sz="3000" spc="-10" dirty="0">
                <a:solidFill>
                  <a:srgbClr val="FFFFFF"/>
                </a:solidFill>
              </a:rPr>
              <a:t> </a:t>
            </a:r>
            <a:r>
              <a:rPr sz="3000" spc="-15" dirty="0">
                <a:solidFill>
                  <a:srgbClr val="FFFFFF"/>
                </a:solidFill>
              </a:rPr>
              <a:t>Internet?</a:t>
            </a:r>
            <a:endParaRPr sz="3000"/>
          </a:p>
        </p:txBody>
      </p:sp>
      <p:grpSp>
        <p:nvGrpSpPr>
          <p:cNvPr id="10" name="object 10"/>
          <p:cNvGrpSpPr/>
          <p:nvPr/>
        </p:nvGrpSpPr>
        <p:grpSpPr>
          <a:xfrm>
            <a:off x="0" y="3429000"/>
            <a:ext cx="9144000" cy="3276600"/>
            <a:chOff x="0" y="3429000"/>
            <a:chExt cx="9144000" cy="3276600"/>
          </a:xfrm>
        </p:grpSpPr>
        <p:sp>
          <p:nvSpPr>
            <p:cNvPr id="11" name="object 11"/>
            <p:cNvSpPr/>
            <p:nvPr/>
          </p:nvSpPr>
          <p:spPr>
            <a:xfrm>
              <a:off x="3966362" y="3538842"/>
              <a:ext cx="3218815" cy="3004820"/>
            </a:xfrm>
            <a:custGeom>
              <a:avLst/>
              <a:gdLst/>
              <a:ahLst/>
              <a:cxnLst/>
              <a:rect l="l" t="t" r="r" b="b"/>
              <a:pathLst>
                <a:path w="3218815" h="3004820">
                  <a:moveTo>
                    <a:pt x="938149" y="2137562"/>
                  </a:moveTo>
                  <a:lnTo>
                    <a:pt x="0" y="2137562"/>
                  </a:lnTo>
                  <a:lnTo>
                    <a:pt x="0" y="3004464"/>
                  </a:lnTo>
                  <a:lnTo>
                    <a:pt x="938149" y="3004464"/>
                  </a:lnTo>
                  <a:lnTo>
                    <a:pt x="938149" y="2137562"/>
                  </a:lnTo>
                  <a:close/>
                </a:path>
                <a:path w="3218815" h="3004820">
                  <a:moveTo>
                    <a:pt x="3218205" y="0"/>
                  </a:moveTo>
                  <a:lnTo>
                    <a:pt x="2458186" y="0"/>
                  </a:lnTo>
                  <a:lnTo>
                    <a:pt x="2458186" y="926274"/>
                  </a:lnTo>
                  <a:lnTo>
                    <a:pt x="3218205" y="926274"/>
                  </a:lnTo>
                  <a:lnTo>
                    <a:pt x="3218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429000"/>
              <a:ext cx="9144000" cy="32766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56457" y="4117340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Cliente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1293" y="4992116"/>
            <a:ext cx="1003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Servidores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3066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0144"/>
              <a:ext cx="9144000" cy="736600"/>
            </a:xfrm>
            <a:custGeom>
              <a:avLst/>
              <a:gdLst/>
              <a:ahLst/>
              <a:cxnLst/>
              <a:rect l="l" t="t" r="r" b="b"/>
              <a:pathLst>
                <a:path w="9144000" h="736600">
                  <a:moveTo>
                    <a:pt x="9144000" y="0"/>
                  </a:moveTo>
                  <a:lnTo>
                    <a:pt x="0" y="0"/>
                  </a:lnTo>
                  <a:lnTo>
                    <a:pt x="0" y="736547"/>
                  </a:lnTo>
                  <a:lnTo>
                    <a:pt x="9144000" y="73654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64281" y="5390965"/>
            <a:ext cx="2865120" cy="48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0" i="1" spc="45" dirty="0">
                <a:solidFill>
                  <a:srgbClr val="262626"/>
                </a:solidFill>
                <a:latin typeface="Calibri Light"/>
                <a:cs typeface="Calibri Light"/>
              </a:rPr>
              <a:t>Boas</a:t>
            </a:r>
            <a:r>
              <a:rPr sz="3000" i="1" spc="-45" dirty="0">
                <a:solidFill>
                  <a:srgbClr val="262626"/>
                </a:solidFill>
                <a:latin typeface="Calibri Light"/>
                <a:cs typeface="Calibri Light"/>
              </a:rPr>
              <a:t> </a:t>
            </a:r>
            <a:r>
              <a:rPr sz="3000" i="1" spc="45" dirty="0">
                <a:solidFill>
                  <a:srgbClr val="262626"/>
                </a:solidFill>
                <a:latin typeface="Calibri Light"/>
                <a:cs typeface="Calibri Light"/>
              </a:rPr>
              <a:t>navegações!</a:t>
            </a:r>
            <a:endParaRPr sz="3000">
              <a:latin typeface="Calibri Light"/>
              <a:cs typeface="Calibri Ligh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5221351"/>
            <a:ext cx="9144000" cy="934719"/>
            <a:chOff x="0" y="5221351"/>
            <a:chExt cx="9144000" cy="934719"/>
          </a:xfrm>
        </p:grpSpPr>
        <p:sp>
          <p:nvSpPr>
            <p:cNvPr id="7" name="object 7"/>
            <p:cNvSpPr/>
            <p:nvPr/>
          </p:nvSpPr>
          <p:spPr>
            <a:xfrm>
              <a:off x="0" y="52419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134851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24665" y="6309585"/>
            <a:ext cx="6607809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i="1" spc="35" dirty="0">
                <a:solidFill>
                  <a:srgbClr val="262626"/>
                </a:solidFill>
                <a:latin typeface="Calibri Light"/>
                <a:cs typeface="Calibri Light"/>
              </a:rPr>
              <a:t>M</a:t>
            </a:r>
            <a:r>
              <a:rPr sz="1950" i="1" spc="25" dirty="0">
                <a:solidFill>
                  <a:srgbClr val="262626"/>
                </a:solidFill>
                <a:latin typeface="Calibri Light"/>
                <a:cs typeface="Calibri Light"/>
              </a:rPr>
              <a:t>a</a:t>
            </a:r>
            <a:r>
              <a:rPr sz="1950" i="1" spc="5" dirty="0">
                <a:solidFill>
                  <a:srgbClr val="262626"/>
                </a:solidFill>
                <a:latin typeface="Calibri Light"/>
                <a:cs typeface="Calibri Light"/>
              </a:rPr>
              <a:t>i</a:t>
            </a:r>
            <a:r>
              <a:rPr sz="1950" i="1" spc="15" dirty="0">
                <a:solidFill>
                  <a:srgbClr val="262626"/>
                </a:solidFill>
                <a:latin typeface="Calibri Light"/>
                <a:cs typeface="Calibri Light"/>
              </a:rPr>
              <a:t>s</a:t>
            </a:r>
            <a:r>
              <a:rPr sz="1950" i="1" spc="5" dirty="0">
                <a:solidFill>
                  <a:srgbClr val="262626"/>
                </a:solidFill>
                <a:latin typeface="Calibri Light"/>
                <a:cs typeface="Calibri Light"/>
              </a:rPr>
              <a:t> i</a:t>
            </a:r>
            <a:r>
              <a:rPr sz="1950" i="1" spc="25" dirty="0">
                <a:solidFill>
                  <a:srgbClr val="262626"/>
                </a:solidFill>
                <a:latin typeface="Calibri Light"/>
                <a:cs typeface="Calibri Light"/>
              </a:rPr>
              <a:t>n</a:t>
            </a:r>
            <a:r>
              <a:rPr sz="1950" i="1" spc="-20" dirty="0">
                <a:solidFill>
                  <a:srgbClr val="262626"/>
                </a:solidFill>
                <a:latin typeface="Calibri Light"/>
                <a:cs typeface="Calibri Light"/>
              </a:rPr>
              <a:t>f</a:t>
            </a:r>
            <a:r>
              <a:rPr sz="1950" i="1" spc="25" dirty="0">
                <a:solidFill>
                  <a:srgbClr val="262626"/>
                </a:solidFill>
                <a:latin typeface="Calibri Light"/>
                <a:cs typeface="Calibri Light"/>
              </a:rPr>
              <a:t>o</a:t>
            </a:r>
            <a:r>
              <a:rPr sz="1950" i="1" spc="10" dirty="0">
                <a:solidFill>
                  <a:srgbClr val="262626"/>
                </a:solidFill>
                <a:latin typeface="Calibri Light"/>
                <a:cs typeface="Calibri Light"/>
              </a:rPr>
              <a:t>r</a:t>
            </a:r>
            <a:r>
              <a:rPr sz="1950" i="1" spc="40" dirty="0">
                <a:solidFill>
                  <a:srgbClr val="262626"/>
                </a:solidFill>
                <a:latin typeface="Calibri Light"/>
                <a:cs typeface="Calibri Light"/>
              </a:rPr>
              <a:t>m</a:t>
            </a:r>
            <a:r>
              <a:rPr sz="1950" i="1" spc="20" dirty="0">
                <a:solidFill>
                  <a:srgbClr val="262626"/>
                </a:solidFill>
                <a:latin typeface="Calibri Light"/>
                <a:cs typeface="Calibri Light"/>
              </a:rPr>
              <a:t>açõ</a:t>
            </a:r>
            <a:r>
              <a:rPr sz="1950" i="1" spc="15" dirty="0">
                <a:solidFill>
                  <a:srgbClr val="262626"/>
                </a:solidFill>
                <a:latin typeface="Calibri Light"/>
                <a:cs typeface="Calibri Light"/>
              </a:rPr>
              <a:t>es</a:t>
            </a:r>
            <a:r>
              <a:rPr sz="1950" i="1" spc="5" dirty="0">
                <a:solidFill>
                  <a:srgbClr val="262626"/>
                </a:solidFill>
                <a:latin typeface="Calibri Light"/>
                <a:cs typeface="Calibri Light"/>
              </a:rPr>
              <a:t> </a:t>
            </a:r>
            <a:r>
              <a:rPr sz="1950" i="1" spc="20" dirty="0">
                <a:solidFill>
                  <a:srgbClr val="262626"/>
                </a:solidFill>
                <a:latin typeface="Calibri Light"/>
                <a:cs typeface="Calibri Light"/>
              </a:rPr>
              <a:t>so</a:t>
            </a:r>
            <a:r>
              <a:rPr sz="1950" i="1" spc="15" dirty="0">
                <a:solidFill>
                  <a:srgbClr val="262626"/>
                </a:solidFill>
                <a:latin typeface="Calibri Light"/>
                <a:cs typeface="Calibri Light"/>
              </a:rPr>
              <a:t>br</a:t>
            </a:r>
            <a:r>
              <a:rPr sz="1950" i="1" spc="20" dirty="0">
                <a:solidFill>
                  <a:srgbClr val="262626"/>
                </a:solidFill>
                <a:latin typeface="Calibri Light"/>
                <a:cs typeface="Calibri Light"/>
              </a:rPr>
              <a:t>e</a:t>
            </a:r>
            <a:r>
              <a:rPr sz="1950" i="1" spc="5" dirty="0">
                <a:solidFill>
                  <a:srgbClr val="262626"/>
                </a:solidFill>
                <a:latin typeface="Calibri Light"/>
                <a:cs typeface="Calibri Light"/>
              </a:rPr>
              <a:t> </a:t>
            </a:r>
            <a:r>
              <a:rPr sz="1950" i="1" spc="15" dirty="0">
                <a:solidFill>
                  <a:srgbClr val="262626"/>
                </a:solidFill>
                <a:latin typeface="Calibri Light"/>
                <a:cs typeface="Calibri Light"/>
              </a:rPr>
              <a:t>seguran</a:t>
            </a:r>
            <a:r>
              <a:rPr sz="1950" i="1" spc="10" dirty="0">
                <a:solidFill>
                  <a:srgbClr val="262626"/>
                </a:solidFill>
                <a:latin typeface="Calibri Light"/>
                <a:cs typeface="Calibri Light"/>
              </a:rPr>
              <a:t>ça:</a:t>
            </a:r>
            <a:r>
              <a:rPr sz="1950" i="1" spc="-229" dirty="0">
                <a:solidFill>
                  <a:srgbClr val="262626"/>
                </a:solidFill>
                <a:latin typeface="Calibri Light"/>
                <a:cs typeface="Calibri Light"/>
              </a:rPr>
              <a:t> </a:t>
            </a:r>
            <a:r>
              <a:rPr sz="18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</a:t>
            </a:r>
            <a:r>
              <a:rPr sz="1800" u="sng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t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tps</a:t>
            </a:r>
            <a:r>
              <a:rPr sz="18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: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//</a:t>
            </a:r>
            <a:r>
              <a:rPr sz="18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ww</a:t>
            </a:r>
            <a:r>
              <a:rPr sz="1800" u="sng" spc="-11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w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i</a:t>
            </a:r>
            <a:r>
              <a:rPr sz="1800" u="sng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1800" u="sng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ts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egu</a:t>
            </a:r>
            <a:r>
              <a:rPr sz="1800" u="sng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pt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9144000" cy="6858000"/>
            <a:chOff x="0" y="12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1"/>
              <a:ext cx="9144000" cy="68336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079" y="135166"/>
              <a:ext cx="8948420" cy="6588125"/>
            </a:xfrm>
            <a:custGeom>
              <a:avLst/>
              <a:gdLst/>
              <a:ahLst/>
              <a:cxnLst/>
              <a:rect l="l" t="t" r="r" b="b"/>
              <a:pathLst>
                <a:path w="8948420" h="6588125">
                  <a:moveTo>
                    <a:pt x="0" y="155736"/>
                  </a:moveTo>
                  <a:lnTo>
                    <a:pt x="7939" y="106511"/>
                  </a:lnTo>
                  <a:lnTo>
                    <a:pt x="30048" y="63760"/>
                  </a:lnTo>
                  <a:lnTo>
                    <a:pt x="63760" y="30048"/>
                  </a:lnTo>
                  <a:lnTo>
                    <a:pt x="106511" y="7939"/>
                  </a:lnTo>
                  <a:lnTo>
                    <a:pt x="155736" y="0"/>
                  </a:lnTo>
                  <a:lnTo>
                    <a:pt x="8792105" y="0"/>
                  </a:lnTo>
                  <a:lnTo>
                    <a:pt x="8841333" y="7939"/>
                  </a:lnTo>
                  <a:lnTo>
                    <a:pt x="8884086" y="30048"/>
                  </a:lnTo>
                  <a:lnTo>
                    <a:pt x="8917798" y="63760"/>
                  </a:lnTo>
                  <a:lnTo>
                    <a:pt x="8939906" y="106511"/>
                  </a:lnTo>
                  <a:lnTo>
                    <a:pt x="8947845" y="155736"/>
                  </a:lnTo>
                  <a:lnTo>
                    <a:pt x="8947845" y="6431923"/>
                  </a:lnTo>
                  <a:lnTo>
                    <a:pt x="8939906" y="6481152"/>
                  </a:lnTo>
                  <a:lnTo>
                    <a:pt x="8917798" y="6523904"/>
                  </a:lnTo>
                  <a:lnTo>
                    <a:pt x="8884086" y="6557617"/>
                  </a:lnTo>
                  <a:lnTo>
                    <a:pt x="8841333" y="6579724"/>
                  </a:lnTo>
                  <a:lnTo>
                    <a:pt x="8792105" y="6587663"/>
                  </a:lnTo>
                  <a:lnTo>
                    <a:pt x="155736" y="6587663"/>
                  </a:lnTo>
                  <a:lnTo>
                    <a:pt x="106511" y="6579724"/>
                  </a:lnTo>
                  <a:lnTo>
                    <a:pt x="63760" y="6557617"/>
                  </a:lnTo>
                  <a:lnTo>
                    <a:pt x="30048" y="6523904"/>
                  </a:lnTo>
                  <a:lnTo>
                    <a:pt x="7939" y="6481152"/>
                  </a:lnTo>
                  <a:lnTo>
                    <a:pt x="0" y="6431923"/>
                  </a:lnTo>
                  <a:lnTo>
                    <a:pt x="0" y="155736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" y="12"/>
              <a:ext cx="9143980" cy="685798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28853"/>
              <a:ext cx="9144000" cy="736600"/>
            </a:xfrm>
            <a:custGeom>
              <a:avLst/>
              <a:gdLst/>
              <a:ahLst/>
              <a:cxnLst/>
              <a:rect l="l" t="t" r="r" b="b"/>
              <a:pathLst>
                <a:path w="9144000" h="736600">
                  <a:moveTo>
                    <a:pt x="9144000" y="0"/>
                  </a:moveTo>
                  <a:lnTo>
                    <a:pt x="0" y="0"/>
                  </a:lnTo>
                  <a:lnTo>
                    <a:pt x="0" y="736549"/>
                  </a:lnTo>
                  <a:lnTo>
                    <a:pt x="9144000" y="7365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29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54123" y="218947"/>
            <a:ext cx="48939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B0F0"/>
                </a:solidFill>
              </a:rPr>
              <a:t>O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spc="-5" dirty="0">
                <a:solidFill>
                  <a:srgbClr val="00B0F0"/>
                </a:solidFill>
              </a:rPr>
              <a:t>que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é</a:t>
            </a:r>
            <a:r>
              <a:rPr spc="-20" dirty="0">
                <a:solidFill>
                  <a:srgbClr val="00B0F0"/>
                </a:solidFill>
              </a:rPr>
              <a:t> </a:t>
            </a:r>
            <a:r>
              <a:rPr dirty="0">
                <a:solidFill>
                  <a:srgbClr val="00B0F0"/>
                </a:solidFill>
              </a:rPr>
              <a:t>a</a:t>
            </a:r>
            <a:r>
              <a:rPr spc="-15" dirty="0">
                <a:solidFill>
                  <a:srgbClr val="00B0F0"/>
                </a:solidFill>
              </a:rPr>
              <a:t> </a:t>
            </a:r>
            <a:r>
              <a:rPr spc="-20" dirty="0">
                <a:solidFill>
                  <a:srgbClr val="00B0F0"/>
                </a:solidFill>
              </a:rPr>
              <a:t>Internet?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330060"/>
            <a:ext cx="9144000" cy="934719"/>
            <a:chOff x="0" y="330060"/>
            <a:chExt cx="9144000" cy="934719"/>
          </a:xfrm>
        </p:grpSpPr>
        <p:sp>
          <p:nvSpPr>
            <p:cNvPr id="9" name="object 9"/>
            <p:cNvSpPr/>
            <p:nvPr/>
          </p:nvSpPr>
          <p:spPr>
            <a:xfrm>
              <a:off x="0" y="35069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24355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5" y="1"/>
                  </a:lnTo>
                </a:path>
              </a:pathLst>
            </a:custGeom>
            <a:ln w="412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05496" y="5946140"/>
            <a:ext cx="6190615" cy="56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Podemos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ligar-nos</a:t>
            </a:r>
            <a:r>
              <a:rPr sz="1800" dirty="0">
                <a:latin typeface="Calibri"/>
                <a:cs typeface="Calibri"/>
              </a:rPr>
              <a:t> 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Internet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nosso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computador,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25"/>
              </a:lnSpc>
            </a:pPr>
            <a:r>
              <a:rPr sz="1800" i="1" spc="-10" dirty="0">
                <a:latin typeface="Calibri"/>
                <a:cs typeface="Calibri"/>
              </a:rPr>
              <a:t>tablet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smartphone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0353" y="270294"/>
            <a:ext cx="5276850" cy="1577975"/>
          </a:xfrm>
          <a:prstGeom prst="rect">
            <a:avLst/>
          </a:prstGeom>
          <a:ln w="381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É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maior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mundial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comunicação </a:t>
            </a:r>
            <a:r>
              <a:rPr sz="2000" spc="-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dados.</a:t>
            </a:r>
            <a:endParaRPr sz="2000">
              <a:latin typeface="Calibri"/>
              <a:cs typeface="Calibri"/>
            </a:endParaRPr>
          </a:p>
          <a:p>
            <a:pPr marL="90805" marR="22923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Constituída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inúmeros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computadores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ligados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através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linhas </a:t>
            </a:r>
            <a:r>
              <a:rPr sz="2000" spc="-10" dirty="0">
                <a:latin typeface="Calibri"/>
                <a:cs typeface="Calibri"/>
              </a:rPr>
              <a:t>telefónicas,</a:t>
            </a:r>
            <a:r>
              <a:rPr sz="2000" spc="-5" dirty="0">
                <a:latin typeface="Calibri"/>
                <a:cs typeface="Calibri"/>
              </a:rPr>
              <a:t> cabos de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2000" spc="-10" dirty="0">
                <a:latin typeface="Calibri"/>
                <a:cs typeface="Calibri"/>
              </a:rPr>
              <a:t>fibra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ótica,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satélites,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356" y="666381"/>
            <a:ext cx="2025650" cy="786130"/>
          </a:xfrm>
          <a:custGeom>
            <a:avLst/>
            <a:gdLst/>
            <a:ahLst/>
            <a:cxnLst/>
            <a:rect l="l" t="t" r="r" b="b"/>
            <a:pathLst>
              <a:path w="2025650" h="786130">
                <a:moveTo>
                  <a:pt x="2025223" y="0"/>
                </a:moveTo>
                <a:lnTo>
                  <a:pt x="0" y="0"/>
                </a:lnTo>
                <a:lnTo>
                  <a:pt x="0" y="785812"/>
                </a:lnTo>
                <a:lnTo>
                  <a:pt x="2025223" y="785812"/>
                </a:lnTo>
                <a:lnTo>
                  <a:pt x="202522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9356" y="666381"/>
            <a:ext cx="2025650" cy="786130"/>
          </a:xfrm>
          <a:prstGeom prst="rect">
            <a:avLst/>
          </a:prstGeom>
          <a:ln w="12700">
            <a:solidFill>
              <a:srgbClr val="2F528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985"/>
              </a:spcBef>
            </a:pPr>
            <a:r>
              <a:rPr sz="3200" spc="-15" dirty="0">
                <a:solidFill>
                  <a:srgbClr val="FFFFFF"/>
                </a:solidFill>
              </a:rPr>
              <a:t>Internet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696121" y="867206"/>
            <a:ext cx="652780" cy="591820"/>
            <a:chOff x="2696121" y="867206"/>
            <a:chExt cx="652780" cy="591820"/>
          </a:xfrm>
        </p:grpSpPr>
        <p:sp>
          <p:nvSpPr>
            <p:cNvPr id="6" name="object 6"/>
            <p:cNvSpPr/>
            <p:nvPr/>
          </p:nvSpPr>
          <p:spPr>
            <a:xfrm>
              <a:off x="2702471" y="873556"/>
              <a:ext cx="640080" cy="579120"/>
            </a:xfrm>
            <a:custGeom>
              <a:avLst/>
              <a:gdLst/>
              <a:ahLst/>
              <a:cxnLst/>
              <a:rect l="l" t="t" r="r" b="b"/>
              <a:pathLst>
                <a:path w="640079" h="579119">
                  <a:moveTo>
                    <a:pt x="350672" y="0"/>
                  </a:moveTo>
                  <a:lnTo>
                    <a:pt x="350672" y="144652"/>
                  </a:lnTo>
                  <a:lnTo>
                    <a:pt x="0" y="144652"/>
                  </a:lnTo>
                  <a:lnTo>
                    <a:pt x="0" y="433984"/>
                  </a:lnTo>
                  <a:lnTo>
                    <a:pt x="350672" y="433984"/>
                  </a:lnTo>
                  <a:lnTo>
                    <a:pt x="350672" y="578637"/>
                  </a:lnTo>
                  <a:lnTo>
                    <a:pt x="639991" y="289318"/>
                  </a:lnTo>
                  <a:lnTo>
                    <a:pt x="35067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2471" y="873556"/>
              <a:ext cx="640080" cy="579120"/>
            </a:xfrm>
            <a:custGeom>
              <a:avLst/>
              <a:gdLst/>
              <a:ahLst/>
              <a:cxnLst/>
              <a:rect l="l" t="t" r="r" b="b"/>
              <a:pathLst>
                <a:path w="640079" h="579119">
                  <a:moveTo>
                    <a:pt x="0" y="144662"/>
                  </a:moveTo>
                  <a:lnTo>
                    <a:pt x="350669" y="144662"/>
                  </a:lnTo>
                  <a:lnTo>
                    <a:pt x="350669" y="0"/>
                  </a:lnTo>
                  <a:lnTo>
                    <a:pt x="639991" y="289322"/>
                  </a:lnTo>
                  <a:lnTo>
                    <a:pt x="350669" y="578645"/>
                  </a:lnTo>
                  <a:lnTo>
                    <a:pt x="350669" y="433984"/>
                  </a:lnTo>
                  <a:lnTo>
                    <a:pt x="0" y="433984"/>
                  </a:lnTo>
                  <a:lnTo>
                    <a:pt x="0" y="144662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10148" y="4128389"/>
            <a:ext cx="3390265" cy="1577975"/>
          </a:xfrm>
          <a:prstGeom prst="rect">
            <a:avLst/>
          </a:prstGeom>
          <a:ln w="38100">
            <a:solidFill>
              <a:srgbClr val="2F528F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41630" marR="33401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servidor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“super”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computador </a:t>
            </a:r>
            <a:r>
              <a:rPr sz="2000" spc="-5" dirty="0">
                <a:latin typeface="Calibri"/>
                <a:cs typeface="Calibri"/>
              </a:rPr>
              <a:t>que </a:t>
            </a:r>
            <a:r>
              <a:rPr sz="2000" spc="-10" dirty="0">
                <a:latin typeface="Calibri"/>
                <a:cs typeface="Calibri"/>
              </a:rPr>
              <a:t>fornece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serviços a </a:t>
            </a:r>
            <a:r>
              <a:rPr sz="2000" spc="-5" dirty="0">
                <a:latin typeface="Calibri"/>
                <a:cs typeface="Calibri"/>
              </a:rPr>
              <a:t>uma </a:t>
            </a:r>
            <a:r>
              <a:rPr sz="2000" spc="-10" dirty="0">
                <a:latin typeface="Calibri"/>
                <a:cs typeface="Calibri"/>
              </a:rPr>
              <a:t>rede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computadores, </a:t>
            </a:r>
            <a:r>
              <a:rPr sz="2000" spc="-5" dirty="0">
                <a:latin typeface="Calibri"/>
                <a:cs typeface="Calibri"/>
              </a:rPr>
              <a:t>chamada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clientes.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666390"/>
            <a:ext cx="5712460" cy="6191885"/>
            <a:chOff x="0" y="666390"/>
            <a:chExt cx="5712460" cy="61918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6390"/>
              <a:ext cx="5712028" cy="61916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7189" y="3553661"/>
              <a:ext cx="924699" cy="15282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92395" y="4806670"/>
              <a:ext cx="605790" cy="599440"/>
            </a:xfrm>
            <a:custGeom>
              <a:avLst/>
              <a:gdLst/>
              <a:ahLst/>
              <a:cxnLst/>
              <a:rect l="l" t="t" r="r" b="b"/>
              <a:pathLst>
                <a:path w="605789" h="599439">
                  <a:moveTo>
                    <a:pt x="305790" y="0"/>
                  </a:moveTo>
                  <a:lnTo>
                    <a:pt x="305790" y="149783"/>
                  </a:lnTo>
                  <a:lnTo>
                    <a:pt x="0" y="149783"/>
                  </a:lnTo>
                  <a:lnTo>
                    <a:pt x="0" y="449351"/>
                  </a:lnTo>
                  <a:lnTo>
                    <a:pt x="305790" y="449351"/>
                  </a:lnTo>
                  <a:lnTo>
                    <a:pt x="305790" y="599135"/>
                  </a:lnTo>
                  <a:lnTo>
                    <a:pt x="605345" y="299567"/>
                  </a:lnTo>
                  <a:lnTo>
                    <a:pt x="305790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92395" y="4806670"/>
              <a:ext cx="605790" cy="599440"/>
            </a:xfrm>
            <a:custGeom>
              <a:avLst/>
              <a:gdLst/>
              <a:ahLst/>
              <a:cxnLst/>
              <a:rect l="l" t="t" r="r" b="b"/>
              <a:pathLst>
                <a:path w="605789" h="599439">
                  <a:moveTo>
                    <a:pt x="0" y="149784"/>
                  </a:moveTo>
                  <a:lnTo>
                    <a:pt x="305791" y="149784"/>
                  </a:lnTo>
                  <a:lnTo>
                    <a:pt x="305791" y="0"/>
                  </a:lnTo>
                  <a:lnTo>
                    <a:pt x="605358" y="299567"/>
                  </a:lnTo>
                  <a:lnTo>
                    <a:pt x="305791" y="599134"/>
                  </a:lnTo>
                  <a:lnTo>
                    <a:pt x="305791" y="449351"/>
                  </a:lnTo>
                  <a:lnTo>
                    <a:pt x="0" y="449351"/>
                  </a:lnTo>
                  <a:lnTo>
                    <a:pt x="0" y="149784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491" y="206755"/>
            <a:ext cx="4642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alibri"/>
                <a:cs typeface="Calibri"/>
              </a:rPr>
              <a:t>Cabos</a:t>
            </a:r>
            <a:r>
              <a:rPr sz="4800" b="1" spc="-65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submarinos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6159" y="6220459"/>
            <a:ext cx="3713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www.submarinecablemap.com/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75155"/>
            <a:ext cx="9144000" cy="4683125"/>
            <a:chOff x="0" y="2175155"/>
            <a:chExt cx="9144000" cy="4683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4795" y="2175155"/>
              <a:ext cx="6914410" cy="3889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44363"/>
              <a:ext cx="2598534" cy="19136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568" y="4944363"/>
              <a:ext cx="2617431" cy="19136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966836" y="1209547"/>
            <a:ext cx="432371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mapa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mostra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como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a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complicada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 e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 enorme </a:t>
            </a:r>
            <a:r>
              <a:rPr sz="1800" b="1" spc="-39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rede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de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cabos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submarinos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mantêm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internet </a:t>
            </a:r>
            <a:r>
              <a:rPr sz="1800" b="1" spc="-39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funcionar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22222"/>
                </a:solidFill>
                <a:latin typeface="Calibri"/>
                <a:cs typeface="Calibri"/>
              </a:rPr>
              <a:t>está</a:t>
            </a:r>
            <a:r>
              <a:rPr sz="1800" b="1" spc="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22222"/>
                </a:solidFill>
                <a:latin typeface="Calibri"/>
                <a:cs typeface="Calibri"/>
              </a:rPr>
              <a:t>espalhada</a:t>
            </a:r>
            <a:r>
              <a:rPr sz="1800" b="1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22222"/>
                </a:solidFill>
                <a:latin typeface="Calibri"/>
                <a:cs typeface="Calibri"/>
              </a:rPr>
              <a:t>pelo mundo.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7665" y="0"/>
            <a:ext cx="2826334" cy="20656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806" y="350011"/>
            <a:ext cx="4316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Internet</a:t>
            </a:r>
            <a:r>
              <a:rPr spc="-50" dirty="0"/>
              <a:t> </a:t>
            </a:r>
            <a:r>
              <a:rPr dirty="0"/>
              <a:t>e</a:t>
            </a:r>
            <a:r>
              <a:rPr spc="-50" dirty="0"/>
              <a:t> </a:t>
            </a:r>
            <a:r>
              <a:rPr i="1" spc="-5" dirty="0">
                <a:latin typeface="Calibri"/>
                <a:cs typeface="Calibri"/>
              </a:rPr>
              <a:t>WWW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0462" y="1676425"/>
            <a:ext cx="5022215" cy="1850389"/>
          </a:xfrm>
          <a:prstGeom prst="rect">
            <a:avLst/>
          </a:prstGeom>
          <a:ln w="38100">
            <a:solidFill>
              <a:srgbClr val="2F528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805" marR="238125">
              <a:lnSpc>
                <a:spcPts val="2400"/>
              </a:lnSpc>
              <a:spcBef>
                <a:spcPts val="70"/>
              </a:spcBef>
            </a:pPr>
            <a:r>
              <a:rPr sz="2000" spc="-5" dirty="0">
                <a:latin typeface="Calibri"/>
                <a:cs typeface="Calibri"/>
              </a:rPr>
              <a:t>Imensa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“teia” 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documentos</a:t>
            </a:r>
            <a:r>
              <a:rPr sz="2000" dirty="0">
                <a:latin typeface="Calibri"/>
                <a:cs typeface="Calibri"/>
              </a:rPr>
              <a:t> em </a:t>
            </a:r>
            <a:r>
              <a:rPr sz="2000" spc="-10" dirty="0">
                <a:latin typeface="Calibri"/>
                <a:cs typeface="Calibri"/>
              </a:rPr>
              <a:t>hipertexto </a:t>
            </a:r>
            <a:r>
              <a:rPr sz="2000" spc="-5" dirty="0">
                <a:latin typeface="Calibri"/>
                <a:cs typeface="Calibri"/>
              </a:rPr>
              <a:t> (páginas </a:t>
            </a:r>
            <a:r>
              <a:rPr sz="2000" i="1" spc="-30" dirty="0">
                <a:latin typeface="Calibri"/>
                <a:cs typeface="Calibri"/>
              </a:rPr>
              <a:t>Web)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que podemos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aceder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através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 </a:t>
            </a:r>
            <a:r>
              <a:rPr sz="2000" spc="-10" dirty="0">
                <a:latin typeface="Calibri"/>
                <a:cs typeface="Calibri"/>
              </a:rPr>
              <a:t>Internet.</a:t>
            </a:r>
            <a:endParaRPr sz="2000">
              <a:latin typeface="Calibri"/>
              <a:cs typeface="Calibri"/>
            </a:endParaRPr>
          </a:p>
          <a:p>
            <a:pPr marL="90805" marR="200660">
              <a:lnSpc>
                <a:spcPts val="2400"/>
              </a:lnSpc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páginas </a:t>
            </a:r>
            <a:r>
              <a:rPr sz="2000" i="1" spc="-35" dirty="0">
                <a:latin typeface="Calibri"/>
                <a:cs typeface="Calibri"/>
              </a:rPr>
              <a:t>Web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podem </a:t>
            </a:r>
            <a:r>
              <a:rPr sz="2000" spc="-10" dirty="0">
                <a:latin typeface="Calibri"/>
                <a:cs typeface="Calibri"/>
              </a:rPr>
              <a:t>conter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textos, </a:t>
            </a:r>
            <a:r>
              <a:rPr sz="2000" spc="-5" dirty="0">
                <a:latin typeface="Calibri"/>
                <a:cs typeface="Calibri"/>
              </a:rPr>
              <a:t> imagens,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sons</a:t>
            </a:r>
            <a:r>
              <a:rPr sz="2000" dirty="0">
                <a:latin typeface="Calibri"/>
                <a:cs typeface="Calibri"/>
              </a:rPr>
              <a:t> e </a:t>
            </a:r>
            <a:r>
              <a:rPr sz="2000" spc="-5" dirty="0">
                <a:latin typeface="Calibri"/>
                <a:cs typeface="Calibri"/>
              </a:rPr>
              <a:t>vídeos,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podemos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“navegar”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através</a:t>
            </a:r>
            <a:r>
              <a:rPr sz="2000" spc="-5" dirty="0">
                <a:latin typeface="Calibri"/>
                <a:cs typeface="Calibri"/>
              </a:rPr>
              <a:t> 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hiperligações.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250" y="2149868"/>
            <a:ext cx="2503805" cy="903605"/>
            <a:chOff x="217250" y="2149868"/>
            <a:chExt cx="2503805" cy="903605"/>
          </a:xfrm>
        </p:grpSpPr>
        <p:sp>
          <p:nvSpPr>
            <p:cNvPr id="5" name="object 5"/>
            <p:cNvSpPr/>
            <p:nvPr/>
          </p:nvSpPr>
          <p:spPr>
            <a:xfrm>
              <a:off x="223600" y="2156218"/>
              <a:ext cx="2491105" cy="890905"/>
            </a:xfrm>
            <a:custGeom>
              <a:avLst/>
              <a:gdLst/>
              <a:ahLst/>
              <a:cxnLst/>
              <a:rect l="l" t="t" r="r" b="b"/>
              <a:pathLst>
                <a:path w="2491105" h="890905">
                  <a:moveTo>
                    <a:pt x="2491024" y="0"/>
                  </a:moveTo>
                  <a:lnTo>
                    <a:pt x="0" y="0"/>
                  </a:lnTo>
                  <a:lnTo>
                    <a:pt x="0" y="890612"/>
                  </a:lnTo>
                  <a:lnTo>
                    <a:pt x="2491024" y="890612"/>
                  </a:lnTo>
                  <a:lnTo>
                    <a:pt x="249102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3600" y="2156218"/>
              <a:ext cx="2491105" cy="890905"/>
            </a:xfrm>
            <a:custGeom>
              <a:avLst/>
              <a:gdLst/>
              <a:ahLst/>
              <a:cxnLst/>
              <a:rect l="l" t="t" r="r" b="b"/>
              <a:pathLst>
                <a:path w="2491105" h="890905">
                  <a:moveTo>
                    <a:pt x="0" y="0"/>
                  </a:moveTo>
                  <a:lnTo>
                    <a:pt x="2491021" y="0"/>
                  </a:lnTo>
                  <a:lnTo>
                    <a:pt x="2491021" y="890609"/>
                  </a:lnTo>
                  <a:lnTo>
                    <a:pt x="0" y="8906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950" y="2162568"/>
            <a:ext cx="2478405" cy="438150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 rtlCol="0">
            <a:spAutoFit/>
          </a:bodyPr>
          <a:lstStyle/>
          <a:p>
            <a:pPr marL="364490">
              <a:lnSpc>
                <a:spcPts val="3260"/>
              </a:lnSpc>
            </a:pPr>
            <a:r>
              <a:rPr sz="2800" b="1" i="1" spc="-25" dirty="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sz="28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950" y="2600320"/>
            <a:ext cx="2478405" cy="440690"/>
          </a:xfrm>
          <a:prstGeom prst="rect">
            <a:avLst/>
          </a:prstGeom>
          <a:solidFill>
            <a:srgbClr val="4472C4"/>
          </a:solidFill>
        </p:spPr>
        <p:txBody>
          <a:bodyPr vert="horz" wrap="square" lIns="0" tIns="0" rIns="0" bIns="0" rtlCol="0">
            <a:spAutoFit/>
          </a:bodyPr>
          <a:lstStyle/>
          <a:p>
            <a:pPr marL="268605">
              <a:lnSpc>
                <a:spcPts val="3220"/>
              </a:lnSpc>
            </a:pPr>
            <a:r>
              <a:rPr sz="2800" b="1" i="1" spc="-40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8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Calibri"/>
                <a:cs typeface="Calibri"/>
              </a:rPr>
              <a:t>(WWW)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7078" y="2409431"/>
            <a:ext cx="841375" cy="384175"/>
            <a:chOff x="2787078" y="2409431"/>
            <a:chExt cx="841375" cy="384175"/>
          </a:xfrm>
        </p:grpSpPr>
        <p:sp>
          <p:nvSpPr>
            <p:cNvPr id="10" name="object 10"/>
            <p:cNvSpPr/>
            <p:nvPr/>
          </p:nvSpPr>
          <p:spPr>
            <a:xfrm>
              <a:off x="2793428" y="2415781"/>
              <a:ext cx="828675" cy="371475"/>
            </a:xfrm>
            <a:custGeom>
              <a:avLst/>
              <a:gdLst/>
              <a:ahLst/>
              <a:cxnLst/>
              <a:rect l="l" t="t" r="r" b="b"/>
              <a:pathLst>
                <a:path w="828675" h="371475">
                  <a:moveTo>
                    <a:pt x="642493" y="0"/>
                  </a:moveTo>
                  <a:lnTo>
                    <a:pt x="642493" y="92875"/>
                  </a:lnTo>
                  <a:lnTo>
                    <a:pt x="0" y="92875"/>
                  </a:lnTo>
                  <a:lnTo>
                    <a:pt x="0" y="278612"/>
                  </a:lnTo>
                  <a:lnTo>
                    <a:pt x="642493" y="278612"/>
                  </a:lnTo>
                  <a:lnTo>
                    <a:pt x="642493" y="371475"/>
                  </a:lnTo>
                  <a:lnTo>
                    <a:pt x="828230" y="185737"/>
                  </a:lnTo>
                  <a:lnTo>
                    <a:pt x="64249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3428" y="2415781"/>
              <a:ext cx="828675" cy="371475"/>
            </a:xfrm>
            <a:custGeom>
              <a:avLst/>
              <a:gdLst/>
              <a:ahLst/>
              <a:cxnLst/>
              <a:rect l="l" t="t" r="r" b="b"/>
              <a:pathLst>
                <a:path w="828675" h="371475">
                  <a:moveTo>
                    <a:pt x="0" y="92869"/>
                  </a:moveTo>
                  <a:lnTo>
                    <a:pt x="642501" y="92869"/>
                  </a:lnTo>
                  <a:lnTo>
                    <a:pt x="642501" y="0"/>
                  </a:lnTo>
                  <a:lnTo>
                    <a:pt x="828238" y="185738"/>
                  </a:lnTo>
                  <a:lnTo>
                    <a:pt x="642501" y="371475"/>
                  </a:lnTo>
                  <a:lnTo>
                    <a:pt x="642501" y="278606"/>
                  </a:lnTo>
                  <a:lnTo>
                    <a:pt x="0" y="278606"/>
                  </a:lnTo>
                  <a:lnTo>
                    <a:pt x="0" y="92869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12980" y="3743159"/>
            <a:ext cx="6421755" cy="695960"/>
          </a:xfrm>
          <a:prstGeom prst="rect">
            <a:avLst/>
          </a:prstGeom>
          <a:solidFill>
            <a:srgbClr val="ED7D31"/>
          </a:solidFill>
          <a:ln w="12700">
            <a:solidFill>
              <a:srgbClr val="2F528F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0805" marR="503555" indent="52069">
              <a:lnSpc>
                <a:spcPts val="2110"/>
              </a:lnSpc>
              <a:spcBef>
                <a:spcPts val="59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Hiperligações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Ligações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que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permitem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“navegar”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acedendo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páginas,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documentos,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ficheiros,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8618" y="5043855"/>
            <a:ext cx="4944110" cy="1174750"/>
          </a:xfrm>
          <a:prstGeom prst="rect">
            <a:avLst/>
          </a:prstGeom>
          <a:ln w="38100">
            <a:solidFill>
              <a:srgbClr val="2F528F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90805" marR="476884">
              <a:lnSpc>
                <a:spcPct val="100000"/>
              </a:lnSpc>
              <a:spcBef>
                <a:spcPts val="930"/>
              </a:spcBef>
            </a:pPr>
            <a:r>
              <a:rPr sz="2000" spc="-10" dirty="0">
                <a:latin typeface="Calibri"/>
                <a:cs typeface="Calibri"/>
              </a:rPr>
              <a:t>Hipertexto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HTML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</a:t>
            </a:r>
            <a:r>
              <a:rPr sz="2000" i="1" spc="-25" dirty="0">
                <a:latin typeface="Calibri"/>
                <a:cs typeface="Calibri"/>
              </a:rPr>
              <a:t>HyperText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Markup </a:t>
            </a:r>
            <a:r>
              <a:rPr sz="2000" i="1" spc="-5" dirty="0">
                <a:latin typeface="Calibri"/>
                <a:cs typeface="Calibri"/>
              </a:rPr>
              <a:t> Language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linguagem </a:t>
            </a:r>
            <a:r>
              <a:rPr sz="2000" spc="-10" dirty="0">
                <a:latin typeface="Calibri"/>
                <a:cs typeface="Calibri"/>
              </a:rPr>
              <a:t>utilizada </a:t>
            </a:r>
            <a:r>
              <a:rPr sz="2000" spc="-15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criar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páginas </a:t>
            </a:r>
            <a:r>
              <a:rPr sz="2000" i="1" spc="-30" dirty="0">
                <a:latin typeface="Calibri"/>
                <a:cs typeface="Calibri"/>
              </a:rPr>
              <a:t>Web</a:t>
            </a:r>
            <a:r>
              <a:rPr sz="2000" spc="-3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555" y="4807928"/>
            <a:ext cx="3293700" cy="1798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"/>
            <a:ext cx="9144000" cy="6833870"/>
            <a:chOff x="0" y="12191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1"/>
              <a:ext cx="9144000" cy="68336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079" y="135166"/>
              <a:ext cx="8948420" cy="6588125"/>
            </a:xfrm>
            <a:custGeom>
              <a:avLst/>
              <a:gdLst/>
              <a:ahLst/>
              <a:cxnLst/>
              <a:rect l="l" t="t" r="r" b="b"/>
              <a:pathLst>
                <a:path w="8948420" h="6588125">
                  <a:moveTo>
                    <a:pt x="0" y="155736"/>
                  </a:moveTo>
                  <a:lnTo>
                    <a:pt x="7939" y="106511"/>
                  </a:lnTo>
                  <a:lnTo>
                    <a:pt x="30048" y="63760"/>
                  </a:lnTo>
                  <a:lnTo>
                    <a:pt x="63760" y="30048"/>
                  </a:lnTo>
                  <a:lnTo>
                    <a:pt x="106511" y="7939"/>
                  </a:lnTo>
                  <a:lnTo>
                    <a:pt x="155736" y="0"/>
                  </a:lnTo>
                  <a:lnTo>
                    <a:pt x="8792105" y="0"/>
                  </a:lnTo>
                  <a:lnTo>
                    <a:pt x="8841333" y="7939"/>
                  </a:lnTo>
                  <a:lnTo>
                    <a:pt x="8884086" y="30048"/>
                  </a:lnTo>
                  <a:lnTo>
                    <a:pt x="8917798" y="63760"/>
                  </a:lnTo>
                  <a:lnTo>
                    <a:pt x="8939906" y="106511"/>
                  </a:lnTo>
                  <a:lnTo>
                    <a:pt x="8947845" y="155736"/>
                  </a:lnTo>
                  <a:lnTo>
                    <a:pt x="8947845" y="6431923"/>
                  </a:lnTo>
                  <a:lnTo>
                    <a:pt x="8939906" y="6481152"/>
                  </a:lnTo>
                  <a:lnTo>
                    <a:pt x="8917798" y="6523904"/>
                  </a:lnTo>
                  <a:lnTo>
                    <a:pt x="8884086" y="6557617"/>
                  </a:lnTo>
                  <a:lnTo>
                    <a:pt x="8841333" y="6579724"/>
                  </a:lnTo>
                  <a:lnTo>
                    <a:pt x="8792105" y="6587663"/>
                  </a:lnTo>
                  <a:lnTo>
                    <a:pt x="155736" y="6587663"/>
                  </a:lnTo>
                  <a:lnTo>
                    <a:pt x="106511" y="6579724"/>
                  </a:lnTo>
                  <a:lnTo>
                    <a:pt x="63760" y="6557617"/>
                  </a:lnTo>
                  <a:lnTo>
                    <a:pt x="30048" y="6523904"/>
                  </a:lnTo>
                  <a:lnTo>
                    <a:pt x="7939" y="6481152"/>
                  </a:lnTo>
                  <a:lnTo>
                    <a:pt x="0" y="6431923"/>
                  </a:lnTo>
                  <a:lnTo>
                    <a:pt x="0" y="155736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067435" marR="5080" indent="-1055370">
              <a:lnSpc>
                <a:spcPts val="5180"/>
              </a:lnSpc>
              <a:spcBef>
                <a:spcPts val="755"/>
              </a:spcBef>
            </a:pPr>
            <a:r>
              <a:rPr spc="-25" dirty="0"/>
              <a:t>Posso</a:t>
            </a:r>
            <a:r>
              <a:rPr spc="-15" dirty="0"/>
              <a:t> </a:t>
            </a:r>
            <a:r>
              <a:rPr spc="-25" dirty="0"/>
              <a:t>ter</a:t>
            </a:r>
            <a:r>
              <a:rPr spc="-10" dirty="0"/>
              <a:t> </a:t>
            </a:r>
            <a:r>
              <a:rPr spc="-5" dirty="0"/>
              <a:t>uma</a:t>
            </a:r>
            <a:r>
              <a:rPr spc="-15" dirty="0"/>
              <a:t> </a:t>
            </a:r>
            <a:r>
              <a:rPr spc="-5" dirty="0"/>
              <a:t>página</a:t>
            </a:r>
            <a:r>
              <a:rPr spc="-10" dirty="0"/>
              <a:t> </a:t>
            </a:r>
            <a:r>
              <a:rPr spc="-5" dirty="0"/>
              <a:t>da </a:t>
            </a:r>
            <a:r>
              <a:rPr spc="-1070" dirty="0"/>
              <a:t> </a:t>
            </a:r>
            <a:r>
              <a:rPr spc="-20" dirty="0"/>
              <a:t>Internet</a:t>
            </a:r>
            <a:r>
              <a:rPr spc="-15" dirty="0"/>
              <a:t> </a:t>
            </a:r>
            <a:r>
              <a:rPr spc="-5" dirty="0"/>
              <a:t>minha?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008" y="1797570"/>
            <a:ext cx="6691984" cy="36887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61524" y="5864859"/>
            <a:ext cx="28594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https://pt.wix.com/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"/>
            <a:ext cx="9144000" cy="6833870"/>
            <a:chOff x="0" y="12191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1"/>
              <a:ext cx="9144000" cy="68336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079" y="135166"/>
              <a:ext cx="8948420" cy="6588125"/>
            </a:xfrm>
            <a:custGeom>
              <a:avLst/>
              <a:gdLst/>
              <a:ahLst/>
              <a:cxnLst/>
              <a:rect l="l" t="t" r="r" b="b"/>
              <a:pathLst>
                <a:path w="8948420" h="6588125">
                  <a:moveTo>
                    <a:pt x="0" y="155736"/>
                  </a:moveTo>
                  <a:lnTo>
                    <a:pt x="7939" y="106511"/>
                  </a:lnTo>
                  <a:lnTo>
                    <a:pt x="30048" y="63760"/>
                  </a:lnTo>
                  <a:lnTo>
                    <a:pt x="63760" y="30048"/>
                  </a:lnTo>
                  <a:lnTo>
                    <a:pt x="106511" y="7939"/>
                  </a:lnTo>
                  <a:lnTo>
                    <a:pt x="155736" y="0"/>
                  </a:lnTo>
                  <a:lnTo>
                    <a:pt x="8792105" y="0"/>
                  </a:lnTo>
                  <a:lnTo>
                    <a:pt x="8841333" y="7939"/>
                  </a:lnTo>
                  <a:lnTo>
                    <a:pt x="8884086" y="30048"/>
                  </a:lnTo>
                  <a:lnTo>
                    <a:pt x="8917798" y="63760"/>
                  </a:lnTo>
                  <a:lnTo>
                    <a:pt x="8939906" y="106511"/>
                  </a:lnTo>
                  <a:lnTo>
                    <a:pt x="8947845" y="155736"/>
                  </a:lnTo>
                  <a:lnTo>
                    <a:pt x="8947845" y="6431923"/>
                  </a:lnTo>
                  <a:lnTo>
                    <a:pt x="8939906" y="6481152"/>
                  </a:lnTo>
                  <a:lnTo>
                    <a:pt x="8917798" y="6523904"/>
                  </a:lnTo>
                  <a:lnTo>
                    <a:pt x="8884086" y="6557617"/>
                  </a:lnTo>
                  <a:lnTo>
                    <a:pt x="8841333" y="6579724"/>
                  </a:lnTo>
                  <a:lnTo>
                    <a:pt x="8792105" y="6587663"/>
                  </a:lnTo>
                  <a:lnTo>
                    <a:pt x="155736" y="6587663"/>
                  </a:lnTo>
                  <a:lnTo>
                    <a:pt x="106511" y="6579724"/>
                  </a:lnTo>
                  <a:lnTo>
                    <a:pt x="63760" y="6557617"/>
                  </a:lnTo>
                  <a:lnTo>
                    <a:pt x="30048" y="6523904"/>
                  </a:lnTo>
                  <a:lnTo>
                    <a:pt x="7939" y="6481152"/>
                  </a:lnTo>
                  <a:lnTo>
                    <a:pt x="0" y="6431923"/>
                  </a:lnTo>
                  <a:lnTo>
                    <a:pt x="0" y="155736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653" y="185420"/>
            <a:ext cx="580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Os</a:t>
            </a:r>
            <a:r>
              <a:rPr spc="-25" dirty="0"/>
              <a:t> </a:t>
            </a:r>
            <a:r>
              <a:rPr spc="-5" dirty="0"/>
              <a:t>serviços</a:t>
            </a:r>
            <a:r>
              <a:rPr spc="-20" dirty="0"/>
              <a:t> </a:t>
            </a:r>
            <a:r>
              <a:rPr spc="-5" dirty="0"/>
              <a:t>da </a:t>
            </a:r>
            <a:r>
              <a:rPr spc="-25" dirty="0"/>
              <a:t>Internet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096767" y="2508504"/>
            <a:ext cx="3221990" cy="3221990"/>
            <a:chOff x="3096767" y="2508504"/>
            <a:chExt cx="3221990" cy="32219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6767" y="2508504"/>
              <a:ext cx="3221735" cy="3221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0335" y="3596640"/>
              <a:ext cx="2514600" cy="1091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4679" y="2548128"/>
              <a:ext cx="3105912" cy="310591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79862" y="3702811"/>
            <a:ext cx="205676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49530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Calibri"/>
                <a:cs typeface="Calibri"/>
              </a:rPr>
              <a:t>Serviços </a:t>
            </a:r>
            <a:r>
              <a:rPr sz="2400" b="1" dirty="0">
                <a:latin typeface="Calibri"/>
                <a:cs typeface="Calibri"/>
              </a:rPr>
              <a:t> dis</a:t>
            </a:r>
            <a:r>
              <a:rPr sz="2400" b="1" spc="-5" dirty="0">
                <a:latin typeface="Calibri"/>
                <a:cs typeface="Calibri"/>
              </a:rPr>
              <a:t>po</a:t>
            </a:r>
            <a:r>
              <a:rPr sz="2400" b="1" dirty="0">
                <a:latin typeface="Calibri"/>
                <a:cs typeface="Calibri"/>
              </a:rPr>
              <a:t>nibili</a:t>
            </a:r>
            <a:r>
              <a:rPr sz="2400" b="1" spc="-35" dirty="0">
                <a:latin typeface="Calibri"/>
                <a:cs typeface="Calibri"/>
              </a:rPr>
              <a:t>z</a:t>
            </a:r>
            <a:r>
              <a:rPr sz="2400" b="1" dirty="0">
                <a:latin typeface="Calibri"/>
                <a:cs typeface="Calibri"/>
              </a:rPr>
              <a:t>ad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36847" y="1194816"/>
            <a:ext cx="1941830" cy="1978660"/>
            <a:chOff x="3736847" y="1194816"/>
            <a:chExt cx="1941830" cy="19786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6847" y="1194816"/>
              <a:ext cx="1941576" cy="1978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5551" y="1780032"/>
              <a:ext cx="1395984" cy="8595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4759" y="1234440"/>
              <a:ext cx="1825752" cy="186232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221035" y="1864867"/>
            <a:ext cx="97409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29539">
              <a:lnSpc>
                <a:spcPts val="1989"/>
              </a:lnSpc>
              <a:spcBef>
                <a:spcPts val="305"/>
              </a:spcBef>
            </a:pPr>
            <a:r>
              <a:rPr sz="1800" b="1" i="1" spc="-5" dirty="0">
                <a:latin typeface="Calibri"/>
                <a:cs typeface="Calibri"/>
              </a:rPr>
              <a:t>Correio </a:t>
            </a:r>
            <a:r>
              <a:rPr sz="1800" b="1" i="1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el</a:t>
            </a:r>
            <a:r>
              <a:rPr sz="1800" b="1" i="1" spc="-15" dirty="0">
                <a:latin typeface="Calibri"/>
                <a:cs typeface="Calibri"/>
              </a:rPr>
              <a:t>e</a:t>
            </a:r>
            <a:r>
              <a:rPr sz="1800" b="1" i="1" dirty="0">
                <a:latin typeface="Calibri"/>
                <a:cs typeface="Calibri"/>
              </a:rPr>
              <a:t>trón</a:t>
            </a:r>
            <a:r>
              <a:rPr sz="1800" b="1" i="1" spc="-5" dirty="0">
                <a:latin typeface="Calibri"/>
                <a:cs typeface="Calibri"/>
              </a:rPr>
              <a:t>i</a:t>
            </a:r>
            <a:r>
              <a:rPr sz="1800" b="1" i="1" spc="-20" dirty="0">
                <a:latin typeface="Calibri"/>
                <a:cs typeface="Calibri"/>
              </a:rPr>
              <a:t>c</a:t>
            </a:r>
            <a:r>
              <a:rPr sz="1800" b="1" i="1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800344" y="2514600"/>
            <a:ext cx="2057400" cy="2075814"/>
            <a:chOff x="5800344" y="2514600"/>
            <a:chExt cx="2057400" cy="2075814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00344" y="2514600"/>
              <a:ext cx="2057400" cy="2075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9320" y="3148583"/>
              <a:ext cx="1731264" cy="8595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5208" y="2551176"/>
              <a:ext cx="1944624" cy="196291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173927" y="3230371"/>
            <a:ext cx="1308735" cy="556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10489" marR="5080" indent="-98425">
              <a:lnSpc>
                <a:spcPts val="2020"/>
              </a:lnSpc>
              <a:spcBef>
                <a:spcPts val="280"/>
              </a:spcBef>
            </a:pPr>
            <a:r>
              <a:rPr sz="1800" b="1" i="1" spc="-65" dirty="0">
                <a:latin typeface="Calibri"/>
                <a:cs typeface="Calibri"/>
              </a:rPr>
              <a:t>T</a:t>
            </a:r>
            <a:r>
              <a:rPr sz="1800" b="1" i="1" dirty="0">
                <a:latin typeface="Calibri"/>
                <a:cs typeface="Calibri"/>
              </a:rPr>
              <a:t>ra</a:t>
            </a:r>
            <a:r>
              <a:rPr sz="1800" b="1" i="1" spc="-5" dirty="0">
                <a:latin typeface="Calibri"/>
                <a:cs typeface="Calibri"/>
              </a:rPr>
              <a:t>ns</a:t>
            </a:r>
            <a:r>
              <a:rPr sz="1800" b="1" i="1" spc="-25" dirty="0">
                <a:latin typeface="Calibri"/>
                <a:cs typeface="Calibri"/>
              </a:rPr>
              <a:t>f</a:t>
            </a:r>
            <a:r>
              <a:rPr sz="1800" b="1" i="1" dirty="0">
                <a:latin typeface="Calibri"/>
                <a:cs typeface="Calibri"/>
              </a:rPr>
              <a:t>erê</a:t>
            </a:r>
            <a:r>
              <a:rPr sz="1800" b="1" i="1" spc="-5" dirty="0">
                <a:latin typeface="Calibri"/>
                <a:cs typeface="Calibri"/>
              </a:rPr>
              <a:t>nci</a:t>
            </a:r>
            <a:r>
              <a:rPr sz="1800" b="1" i="1" dirty="0">
                <a:latin typeface="Calibri"/>
                <a:cs typeface="Calibri"/>
              </a:rPr>
              <a:t>a  de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ficheiros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46320" y="4660391"/>
            <a:ext cx="2039620" cy="2018030"/>
            <a:chOff x="4846320" y="4660391"/>
            <a:chExt cx="2039620" cy="2018030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6320" y="4660391"/>
              <a:ext cx="2039112" cy="20177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35296" y="4992623"/>
              <a:ext cx="1716024" cy="13746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04232" y="4696967"/>
              <a:ext cx="1926336" cy="19050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5214442" y="5074411"/>
            <a:ext cx="1304290" cy="11036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415" marR="10160" algn="ctr">
              <a:lnSpc>
                <a:spcPct val="90600"/>
              </a:lnSpc>
              <a:spcBef>
                <a:spcPts val="300"/>
              </a:spcBef>
            </a:pPr>
            <a:r>
              <a:rPr sz="1800" b="1" i="1" dirty="0">
                <a:latin typeface="Calibri"/>
                <a:cs typeface="Calibri"/>
              </a:rPr>
              <a:t>Co</a:t>
            </a:r>
            <a:r>
              <a:rPr sz="1800" b="1" i="1" spc="-5" dirty="0">
                <a:latin typeface="Calibri"/>
                <a:cs typeface="Calibri"/>
              </a:rPr>
              <a:t>m</a:t>
            </a:r>
            <a:r>
              <a:rPr sz="1800" b="1" i="1" dirty="0">
                <a:latin typeface="Calibri"/>
                <a:cs typeface="Calibri"/>
              </a:rPr>
              <a:t>uni</a:t>
            </a:r>
            <a:r>
              <a:rPr sz="1800" b="1" i="1" spc="-15" dirty="0">
                <a:latin typeface="Calibri"/>
                <a:cs typeface="Calibri"/>
              </a:rPr>
              <a:t>c</a:t>
            </a:r>
            <a:r>
              <a:rPr sz="1800" b="1" i="1" spc="-5" dirty="0">
                <a:latin typeface="Calibri"/>
                <a:cs typeface="Calibri"/>
              </a:rPr>
              <a:t>a</a:t>
            </a:r>
            <a:r>
              <a:rPr sz="1800" b="1" i="1" spc="-15" dirty="0">
                <a:latin typeface="Calibri"/>
                <a:cs typeface="Calibri"/>
              </a:rPr>
              <a:t>ç</a:t>
            </a:r>
            <a:r>
              <a:rPr sz="1800" b="1" i="1" spc="-5" dirty="0">
                <a:latin typeface="Calibri"/>
                <a:cs typeface="Calibri"/>
              </a:rPr>
              <a:t>ão  em </a:t>
            </a:r>
            <a:r>
              <a:rPr sz="1800" b="1" i="1" spc="-10" dirty="0">
                <a:latin typeface="Calibri"/>
                <a:cs typeface="Calibri"/>
              </a:rPr>
              <a:t>tempo </a:t>
            </a:r>
            <a:r>
              <a:rPr sz="1800" b="1" i="1" spc="-5" dirty="0">
                <a:latin typeface="Calibri"/>
                <a:cs typeface="Calibri"/>
              </a:rPr>
              <a:t> real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400" b="1" i="1" spc="-5" dirty="0">
                <a:latin typeface="Calibri"/>
                <a:cs typeface="Calibri"/>
              </a:rPr>
              <a:t>Videoconferência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42616" y="4693920"/>
            <a:ext cx="1945005" cy="2005964"/>
            <a:chOff x="2642616" y="4693920"/>
            <a:chExt cx="1945005" cy="2005964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2616" y="4693920"/>
              <a:ext cx="1944624" cy="20055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52928" y="5291328"/>
              <a:ext cx="1520952" cy="8595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00528" y="4730496"/>
              <a:ext cx="1828800" cy="1892808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039795" y="5376164"/>
            <a:ext cx="1149985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8775" marR="5080" indent="-346710">
              <a:lnSpc>
                <a:spcPts val="1989"/>
              </a:lnSpc>
              <a:spcBef>
                <a:spcPts val="305"/>
              </a:spcBef>
            </a:pPr>
            <a:r>
              <a:rPr sz="1800" b="1" i="1" spc="-70" dirty="0">
                <a:latin typeface="Calibri"/>
                <a:cs typeface="Calibri"/>
              </a:rPr>
              <a:t>W</a:t>
            </a:r>
            <a:r>
              <a:rPr sz="1800" b="1" i="1" dirty="0">
                <a:latin typeface="Calibri"/>
                <a:cs typeface="Calibri"/>
              </a:rPr>
              <a:t>or</a:t>
            </a:r>
            <a:r>
              <a:rPr sz="1800" b="1" i="1" spc="-5" dirty="0">
                <a:latin typeface="Calibri"/>
                <a:cs typeface="Calibri"/>
              </a:rPr>
              <a:t>l</a:t>
            </a:r>
            <a:r>
              <a:rPr sz="1800" b="1" i="1" dirty="0">
                <a:latin typeface="Calibri"/>
                <a:cs typeface="Calibri"/>
              </a:rPr>
              <a:t>d</a:t>
            </a:r>
            <a:r>
              <a:rPr sz="1800" b="1" i="1" spc="-5" dirty="0">
                <a:latin typeface="Calibri"/>
                <a:cs typeface="Calibri"/>
              </a:rPr>
              <a:t> Wide  </a:t>
            </a:r>
            <a:r>
              <a:rPr sz="1800" b="1" i="1" spc="-25" dirty="0">
                <a:latin typeface="Calibri"/>
                <a:cs typeface="Calibri"/>
              </a:rPr>
              <a:t>Web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773935" y="2450592"/>
            <a:ext cx="2030095" cy="2087880"/>
            <a:chOff x="1773935" y="2450592"/>
            <a:chExt cx="2030095" cy="2087880"/>
          </a:xfrm>
        </p:grpSpPr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73935" y="2450592"/>
              <a:ext cx="2029967" cy="20878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9215" y="3090672"/>
              <a:ext cx="1411224" cy="8595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28799" y="2490216"/>
              <a:ext cx="1917192" cy="197205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2294089" y="3175508"/>
            <a:ext cx="988060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1910" marR="5080" indent="-29845">
              <a:lnSpc>
                <a:spcPts val="1989"/>
              </a:lnSpc>
              <a:spcBef>
                <a:spcPts val="305"/>
              </a:spcBef>
            </a:pPr>
            <a:r>
              <a:rPr sz="1800" b="1" i="1" spc="-5" dirty="0">
                <a:latin typeface="Calibri"/>
                <a:cs typeface="Calibri"/>
              </a:rPr>
              <a:t>Grupos</a:t>
            </a:r>
            <a:r>
              <a:rPr sz="1800" b="1" i="1" spc="-9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 </a:t>
            </a:r>
            <a:r>
              <a:rPr sz="1800" b="1" i="1" spc="-39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discussão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"/>
            <a:ext cx="9144000" cy="6833870"/>
            <a:chOff x="0" y="12191"/>
            <a:chExt cx="9144000" cy="68338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1"/>
              <a:ext cx="9144000" cy="68336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8079" y="135166"/>
              <a:ext cx="8948420" cy="6588125"/>
            </a:xfrm>
            <a:custGeom>
              <a:avLst/>
              <a:gdLst/>
              <a:ahLst/>
              <a:cxnLst/>
              <a:rect l="l" t="t" r="r" b="b"/>
              <a:pathLst>
                <a:path w="8948420" h="6588125">
                  <a:moveTo>
                    <a:pt x="0" y="155736"/>
                  </a:moveTo>
                  <a:lnTo>
                    <a:pt x="7939" y="106511"/>
                  </a:lnTo>
                  <a:lnTo>
                    <a:pt x="30048" y="63760"/>
                  </a:lnTo>
                  <a:lnTo>
                    <a:pt x="63760" y="30048"/>
                  </a:lnTo>
                  <a:lnTo>
                    <a:pt x="106511" y="7939"/>
                  </a:lnTo>
                  <a:lnTo>
                    <a:pt x="155736" y="0"/>
                  </a:lnTo>
                  <a:lnTo>
                    <a:pt x="8792105" y="0"/>
                  </a:lnTo>
                  <a:lnTo>
                    <a:pt x="8841333" y="7939"/>
                  </a:lnTo>
                  <a:lnTo>
                    <a:pt x="8884086" y="30048"/>
                  </a:lnTo>
                  <a:lnTo>
                    <a:pt x="8917798" y="63760"/>
                  </a:lnTo>
                  <a:lnTo>
                    <a:pt x="8939906" y="106511"/>
                  </a:lnTo>
                  <a:lnTo>
                    <a:pt x="8947845" y="155736"/>
                  </a:lnTo>
                  <a:lnTo>
                    <a:pt x="8947845" y="6431923"/>
                  </a:lnTo>
                  <a:lnTo>
                    <a:pt x="8939906" y="6481152"/>
                  </a:lnTo>
                  <a:lnTo>
                    <a:pt x="8917798" y="6523904"/>
                  </a:lnTo>
                  <a:lnTo>
                    <a:pt x="8884086" y="6557617"/>
                  </a:lnTo>
                  <a:lnTo>
                    <a:pt x="8841333" y="6579724"/>
                  </a:lnTo>
                  <a:lnTo>
                    <a:pt x="8792105" y="6587663"/>
                  </a:lnTo>
                  <a:lnTo>
                    <a:pt x="155736" y="6587663"/>
                  </a:lnTo>
                  <a:lnTo>
                    <a:pt x="106511" y="6579724"/>
                  </a:lnTo>
                  <a:lnTo>
                    <a:pt x="63760" y="6557617"/>
                  </a:lnTo>
                  <a:lnTo>
                    <a:pt x="30048" y="6523904"/>
                  </a:lnTo>
                  <a:lnTo>
                    <a:pt x="7939" y="6481152"/>
                  </a:lnTo>
                  <a:lnTo>
                    <a:pt x="0" y="6431923"/>
                  </a:lnTo>
                  <a:lnTo>
                    <a:pt x="0" y="155736"/>
                  </a:lnTo>
                  <a:close/>
                </a:path>
              </a:pathLst>
            </a:custGeom>
            <a:ln w="25400">
              <a:solidFill>
                <a:srgbClr val="2F55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662" y="164084"/>
            <a:ext cx="55810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Endereços</a:t>
            </a:r>
            <a:r>
              <a:rPr spc="-35" dirty="0"/>
              <a:t> </a:t>
            </a:r>
            <a:r>
              <a:rPr dirty="0"/>
              <a:t>da</a:t>
            </a:r>
            <a:r>
              <a:rPr spc="-25" dirty="0"/>
              <a:t> </a:t>
            </a:r>
            <a:r>
              <a:rPr spc="-20" dirty="0"/>
              <a:t>Internet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74810" y="1679320"/>
            <a:ext cx="3543300" cy="735330"/>
          </a:xfrm>
          <a:prstGeom prst="rect">
            <a:avLst/>
          </a:prstGeom>
          <a:solidFill>
            <a:srgbClr val="4472C4"/>
          </a:solidFill>
          <a:ln w="12700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5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Endereço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URL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0922" y="2573172"/>
            <a:ext cx="8375650" cy="4031615"/>
            <a:chOff x="320922" y="2573172"/>
            <a:chExt cx="8375650" cy="4031615"/>
          </a:xfrm>
        </p:grpSpPr>
        <p:sp>
          <p:nvSpPr>
            <p:cNvPr id="8" name="object 8"/>
            <p:cNvSpPr/>
            <p:nvPr/>
          </p:nvSpPr>
          <p:spPr>
            <a:xfrm>
              <a:off x="4178172" y="2579522"/>
              <a:ext cx="471805" cy="567690"/>
            </a:xfrm>
            <a:custGeom>
              <a:avLst/>
              <a:gdLst/>
              <a:ahLst/>
              <a:cxnLst/>
              <a:rect l="l" t="t" r="r" b="b"/>
              <a:pathLst>
                <a:path w="471804" h="567689">
                  <a:moveTo>
                    <a:pt x="353618" y="0"/>
                  </a:moveTo>
                  <a:lnTo>
                    <a:pt x="117881" y="0"/>
                  </a:lnTo>
                  <a:lnTo>
                    <a:pt x="117881" y="331419"/>
                  </a:lnTo>
                  <a:lnTo>
                    <a:pt x="0" y="331419"/>
                  </a:lnTo>
                  <a:lnTo>
                    <a:pt x="235750" y="567156"/>
                  </a:lnTo>
                  <a:lnTo>
                    <a:pt x="471487" y="331419"/>
                  </a:lnTo>
                  <a:lnTo>
                    <a:pt x="353618" y="331419"/>
                  </a:lnTo>
                  <a:lnTo>
                    <a:pt x="35361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78172" y="2579522"/>
              <a:ext cx="471805" cy="567690"/>
            </a:xfrm>
            <a:custGeom>
              <a:avLst/>
              <a:gdLst/>
              <a:ahLst/>
              <a:cxnLst/>
              <a:rect l="l" t="t" r="r" b="b"/>
              <a:pathLst>
                <a:path w="471804" h="567689">
                  <a:moveTo>
                    <a:pt x="0" y="331416"/>
                  </a:moveTo>
                  <a:lnTo>
                    <a:pt x="117872" y="331416"/>
                  </a:lnTo>
                  <a:lnTo>
                    <a:pt x="117872" y="0"/>
                  </a:lnTo>
                  <a:lnTo>
                    <a:pt x="353615" y="0"/>
                  </a:lnTo>
                  <a:lnTo>
                    <a:pt x="353615" y="331416"/>
                  </a:lnTo>
                  <a:lnTo>
                    <a:pt x="471487" y="331416"/>
                  </a:lnTo>
                  <a:lnTo>
                    <a:pt x="235744" y="567159"/>
                  </a:lnTo>
                  <a:lnTo>
                    <a:pt x="0" y="331416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22" y="3780408"/>
              <a:ext cx="5770499" cy="13760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810" y="5266942"/>
              <a:ext cx="5921476" cy="13376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81594" y="3218179"/>
            <a:ext cx="5718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0" dirty="0">
                <a:latin typeface="Calibri"/>
                <a:cs typeface="Calibri"/>
              </a:rPr>
              <a:t>Protocolo://domínio.sufixo/caminho/recurso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33312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8750" y="6352539"/>
            <a:ext cx="7888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sz="16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www.codigofonte.com.br/wp-content/uploads/2016/03/Map-Of-The-Online-World.png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</TotalTime>
  <Words>361</Words>
  <Application>Microsoft Macintosh PowerPoint</Application>
  <PresentationFormat>Apresentação no Ecrã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Office Theme</vt:lpstr>
      <vt:lpstr>A Internet</vt:lpstr>
      <vt:lpstr>O que é a Internet?</vt:lpstr>
      <vt:lpstr>Internet</vt:lpstr>
      <vt:lpstr>Apresentação do PowerPoint</vt:lpstr>
      <vt:lpstr>Internet e WWW</vt:lpstr>
      <vt:lpstr>Posso ter uma página da  Internet minha?</vt:lpstr>
      <vt:lpstr>Os serviços da Internet</vt:lpstr>
      <vt:lpstr>Endereços da Internet</vt:lpstr>
      <vt:lpstr>Apresentação do PowerPoint</vt:lpstr>
      <vt:lpstr>World Wide Web - WWW Endereços da Internet</vt:lpstr>
      <vt:lpstr>É seguro visitar as páginas de Internet?</vt:lpstr>
      <vt:lpstr>É seguro visitar as páginas de Internet?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Internet</dc:title>
  <cp:lastModifiedBy>Andreia Veloso</cp:lastModifiedBy>
  <cp:revision>3</cp:revision>
  <dcterms:created xsi:type="dcterms:W3CDTF">2022-02-16T10:33:44Z</dcterms:created>
  <dcterms:modified xsi:type="dcterms:W3CDTF">2022-02-24T19:46:55Z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LastSaved">
    <vt:filetime>2022-02-16T00:00:00Z</vt:filetime>
  </property>
</Properties>
</file>