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88" r:id="rId3"/>
    <p:sldId id="294" r:id="rId4"/>
    <p:sldId id="292" r:id="rId5"/>
    <p:sldId id="297" r:id="rId6"/>
    <p:sldId id="290" r:id="rId7"/>
    <p:sldId id="295" r:id="rId8"/>
    <p:sldId id="296" r:id="rId9"/>
    <p:sldId id="298" r:id="rId10"/>
  </p:sldIdLst>
  <p:sldSz cx="9144000" cy="6858000" type="screen4x3"/>
  <p:notesSz cx="6858000" cy="9144000"/>
  <p:custDataLst>
    <p:tags r:id="rId11"/>
  </p:custDataLst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7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i Filipe Ferreira" initials="RFF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4E92"/>
    <a:srgbClr val="DCB6D5"/>
    <a:srgbClr val="D09CC6"/>
    <a:srgbClr val="BD75AF"/>
    <a:srgbClr val="6469AB"/>
    <a:srgbClr val="8AB367"/>
    <a:srgbClr val="0080C5"/>
    <a:srgbClr val="017FC2"/>
    <a:srgbClr val="007FC4"/>
    <a:srgbClr val="CD5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24" y="192"/>
      </p:cViewPr>
      <p:guideLst>
        <p:guide orient="horz" pos="1344"/>
        <p:guide pos="7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424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04/05/20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0244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04/05/20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067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04/05/20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427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04/05/20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6669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04/05/20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659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04/05/20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930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04/05/20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1030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04/05/20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831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04/05/20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343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04/05/20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318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828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48000" y="2592000"/>
            <a:ext cx="64814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8000" b="1" dirty="0">
                <a:latin typeface="Calibri" panose="020F0502020204030204" pitchFamily="34" charset="0"/>
                <a:cs typeface="Calibri" panose="020F0502020204030204" pitchFamily="34" charset="0"/>
              </a:rPr>
              <a:t>Plataformas </a:t>
            </a:r>
          </a:p>
          <a:p>
            <a:pPr lvl="0">
              <a:lnSpc>
                <a:spcPct val="90000"/>
              </a:lnSpc>
            </a:pPr>
            <a:r>
              <a:rPr lang="pt-PT" sz="8000" b="1" dirty="0">
                <a:latin typeface="Calibri" panose="020F0502020204030204" pitchFamily="34" charset="0"/>
                <a:cs typeface="Calibri" panose="020F0502020204030204" pitchFamily="34" charset="0"/>
              </a:rPr>
              <a:t>de ensino-</a:t>
            </a:r>
          </a:p>
          <a:p>
            <a:pPr lvl="0">
              <a:lnSpc>
                <a:spcPct val="90000"/>
              </a:lnSpc>
            </a:pPr>
            <a:r>
              <a:rPr lang="pt-PT" sz="8000" b="1" dirty="0">
                <a:latin typeface="Calibri" panose="020F0502020204030204" pitchFamily="34" charset="0"/>
                <a:cs typeface="Calibri" panose="020F0502020204030204" pitchFamily="34" charset="0"/>
              </a:rPr>
              <a:t>-aprendizagem</a:t>
            </a:r>
          </a:p>
        </p:txBody>
      </p:sp>
    </p:spTree>
    <p:extLst>
      <p:ext uri="{BB962C8B-B14F-4D97-AF65-F5344CB8AC3E}">
        <p14:creationId xmlns:p14="http://schemas.microsoft.com/office/powerpoint/2010/main" val="787170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6"/>
          <p:cNvSpPr txBox="1"/>
          <p:nvPr/>
        </p:nvSpPr>
        <p:spPr>
          <a:xfrm>
            <a:off x="73293" y="486391"/>
            <a:ext cx="228543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A34E9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Plataforma de ensino-aprendizagem</a:t>
            </a:r>
          </a:p>
          <a:p>
            <a:endParaRPr lang="pt-PT" sz="10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468000" y="900000"/>
            <a:ext cx="74631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Tipos de utilização</a:t>
            </a:r>
          </a:p>
        </p:txBody>
      </p:sp>
      <p:sp>
        <p:nvSpPr>
          <p:cNvPr id="6" name="Retângulo 5"/>
          <p:cNvSpPr/>
          <p:nvPr/>
        </p:nvSpPr>
        <p:spPr>
          <a:xfrm>
            <a:off x="468000" y="2046942"/>
            <a:ext cx="4789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pt-PT" sz="2800" dirty="0">
                <a:cs typeface="Arial" panose="020B0604020202020204" pitchFamily="34" charset="0"/>
              </a:rPr>
              <a:t>Apoio às aulas presenciais;</a:t>
            </a:r>
          </a:p>
          <a:p>
            <a:endParaRPr lang="pt-PT" sz="2800" dirty="0">
              <a:cs typeface="Arial" panose="020B0604020202020204" pitchFamily="34" charset="0"/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pt-PT" sz="2800" dirty="0">
                <a:cs typeface="Arial" panose="020B0604020202020204" pitchFamily="34" charset="0"/>
              </a:rPr>
              <a:t>Ensino à distância – </a:t>
            </a:r>
            <a:r>
              <a:rPr lang="pt-PT" sz="2800" b="1" i="1" dirty="0">
                <a:cs typeface="Arial" panose="020B0604020202020204" pitchFamily="34" charset="0"/>
              </a:rPr>
              <a:t>e-</a:t>
            </a:r>
            <a:r>
              <a:rPr lang="pt-PT" sz="2800" b="1" i="1" dirty="0" err="1">
                <a:cs typeface="Arial" panose="020B0604020202020204" pitchFamily="34" charset="0"/>
              </a:rPr>
              <a:t>learning</a:t>
            </a:r>
            <a:r>
              <a:rPr lang="pt-PT" sz="2800" i="1" dirty="0">
                <a:cs typeface="Arial" panose="020B0604020202020204" pitchFamily="34" charset="0"/>
              </a:rPr>
              <a:t> </a:t>
            </a:r>
            <a:r>
              <a:rPr lang="pt-PT" sz="2800" dirty="0">
                <a:cs typeface="Arial" panose="020B0604020202020204" pitchFamily="34" charset="0"/>
              </a:rPr>
              <a:t>permite o acesso ao ensino em qualquer local, sendo apenas necessárias algumas sessões presenciais;</a:t>
            </a:r>
          </a:p>
          <a:p>
            <a:pPr marL="174625" indent="-174625" algn="just">
              <a:buFont typeface="Arial" panose="020B0604020202020204" pitchFamily="34" charset="0"/>
              <a:buChar char="•"/>
            </a:pPr>
            <a:endParaRPr lang="pt-PT" sz="2400" dirty="0">
              <a:cs typeface="Arial" panose="020B0604020202020204" pitchFamily="34" charset="0"/>
            </a:endParaRPr>
          </a:p>
        </p:txBody>
      </p:sp>
      <p:pic>
        <p:nvPicPr>
          <p:cNvPr id="1026" name="Picture 2" descr="C:\Users\SIBrandao\Desktop\Imagens\20135295_MAN_NWS_F08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765945"/>
            <a:ext cx="3600000" cy="240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901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6"/>
          <p:cNvSpPr txBox="1"/>
          <p:nvPr/>
        </p:nvSpPr>
        <p:spPr>
          <a:xfrm>
            <a:off x="73293" y="486391"/>
            <a:ext cx="228543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A34E9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Plataforma de ensino-aprendizagem</a:t>
            </a:r>
          </a:p>
          <a:p>
            <a:endParaRPr lang="pt-PT" sz="1000" dirty="0"/>
          </a:p>
        </p:txBody>
      </p:sp>
      <p:sp>
        <p:nvSpPr>
          <p:cNvPr id="5" name="Retângulo 4"/>
          <p:cNvSpPr/>
          <p:nvPr/>
        </p:nvSpPr>
        <p:spPr>
          <a:xfrm>
            <a:off x="468000" y="900000"/>
            <a:ext cx="682161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Comunicação e colaboração </a:t>
            </a:r>
          </a:p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em rede</a:t>
            </a:r>
            <a:endParaRPr lang="pt-PT" dirty="0"/>
          </a:p>
        </p:txBody>
      </p:sp>
      <p:sp>
        <p:nvSpPr>
          <p:cNvPr id="3" name="CaixaDeTexto 2"/>
          <p:cNvSpPr txBox="1"/>
          <p:nvPr/>
        </p:nvSpPr>
        <p:spPr>
          <a:xfrm>
            <a:off x="211873" y="3417509"/>
            <a:ext cx="85702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b="1" i="1" dirty="0" err="1"/>
              <a:t>Moodle</a:t>
            </a:r>
            <a:r>
              <a:rPr lang="pt-PT" sz="2800" dirty="0"/>
              <a:t>: Permite </a:t>
            </a:r>
            <a:r>
              <a:rPr lang="pt-PT" sz="2800" dirty="0">
                <a:solidFill>
                  <a:srgbClr val="FF0000"/>
                </a:solidFill>
              </a:rPr>
              <a:t>criar </a:t>
            </a:r>
            <a:r>
              <a:rPr lang="pt-PT" sz="2800" i="1" dirty="0">
                <a:solidFill>
                  <a:srgbClr val="FF0000"/>
                </a:solidFill>
              </a:rPr>
              <a:t>sítios</a:t>
            </a:r>
            <a:r>
              <a:rPr lang="pt-PT" sz="2800" dirty="0">
                <a:solidFill>
                  <a:srgbClr val="FF0000"/>
                </a:solidFill>
              </a:rPr>
              <a:t> de aprendizagem </a:t>
            </a:r>
            <a:r>
              <a:rPr lang="pt-PT" sz="2800" i="1" dirty="0">
                <a:solidFill>
                  <a:srgbClr val="FF0000"/>
                </a:solidFill>
              </a:rPr>
              <a:t>online</a:t>
            </a:r>
            <a:r>
              <a:rPr lang="pt-PT" sz="2800" dirty="0">
                <a:solidFill>
                  <a:srgbClr val="FF0000"/>
                </a:solidFill>
              </a:rPr>
              <a:t> </a:t>
            </a:r>
            <a:r>
              <a:rPr lang="pt-PT" sz="2800" dirty="0"/>
              <a:t>dinâmicos, de grande qualidade, de fácil utilização e interativos.</a:t>
            </a:r>
            <a:r>
              <a:rPr lang="pt-PT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PT" sz="2800" dirty="0"/>
              <a:t>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dirty="0"/>
              <a:t>Plataforma de ensino </a:t>
            </a:r>
            <a:r>
              <a:rPr lang="pt-PT" sz="2800" i="1" dirty="0"/>
              <a:t>online</a:t>
            </a:r>
            <a:r>
              <a:rPr lang="pt-PT" sz="2800" dirty="0"/>
              <a:t>, mais usada no ensino em Portugal;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dirty="0"/>
              <a:t>Melhor organização da informação e acesso em qualquer local e hora.</a:t>
            </a:r>
          </a:p>
        </p:txBody>
      </p:sp>
      <p:sp>
        <p:nvSpPr>
          <p:cNvPr id="7" name="Retângulo 6"/>
          <p:cNvSpPr/>
          <p:nvPr/>
        </p:nvSpPr>
        <p:spPr>
          <a:xfrm>
            <a:off x="467999" y="2490559"/>
            <a:ext cx="3986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600" b="1" dirty="0">
                <a:solidFill>
                  <a:srgbClr val="A34E92"/>
                </a:solidFill>
              </a:rPr>
              <a:t>Plataforma Moodle</a:t>
            </a:r>
            <a:endParaRPr lang="pt-PT" sz="2000" b="1" dirty="0">
              <a:solidFill>
                <a:srgbClr val="A34E92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615" y="1557813"/>
            <a:ext cx="1865492" cy="186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3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6"/>
          <p:cNvSpPr txBox="1"/>
          <p:nvPr/>
        </p:nvSpPr>
        <p:spPr>
          <a:xfrm>
            <a:off x="73293" y="486391"/>
            <a:ext cx="228543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A34E9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Plataforma de ensino-aprendizagem</a:t>
            </a:r>
          </a:p>
          <a:p>
            <a:endParaRPr lang="pt-PT" sz="1000" dirty="0"/>
          </a:p>
        </p:txBody>
      </p:sp>
      <p:sp>
        <p:nvSpPr>
          <p:cNvPr id="5" name="Retângulo 4"/>
          <p:cNvSpPr/>
          <p:nvPr/>
        </p:nvSpPr>
        <p:spPr>
          <a:xfrm>
            <a:off x="468000" y="900000"/>
            <a:ext cx="682161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Comunicação e colaboração </a:t>
            </a:r>
          </a:p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em rede</a:t>
            </a:r>
            <a:endParaRPr lang="pt-PT" dirty="0"/>
          </a:p>
        </p:txBody>
      </p:sp>
      <p:sp>
        <p:nvSpPr>
          <p:cNvPr id="24" name="Seta em ângulo reto para cima 23"/>
          <p:cNvSpPr/>
          <p:nvPr/>
        </p:nvSpPr>
        <p:spPr>
          <a:xfrm rot="5400000">
            <a:off x="3340853" y="3191267"/>
            <a:ext cx="1549729" cy="1214567"/>
          </a:xfrm>
          <a:prstGeom prst="bentUpArrow">
            <a:avLst/>
          </a:prstGeom>
          <a:solidFill>
            <a:srgbClr val="BD75AF"/>
          </a:solidFill>
          <a:ln>
            <a:solidFill>
              <a:srgbClr val="A34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5" name="Seta em ângulo reto para cima 24"/>
          <p:cNvSpPr/>
          <p:nvPr/>
        </p:nvSpPr>
        <p:spPr>
          <a:xfrm rot="5400000">
            <a:off x="1471234" y="3647458"/>
            <a:ext cx="2532786" cy="1285240"/>
          </a:xfrm>
          <a:prstGeom prst="bentUpArrow">
            <a:avLst/>
          </a:prstGeom>
          <a:solidFill>
            <a:srgbClr val="D09CC6"/>
          </a:solidFill>
          <a:ln>
            <a:solidFill>
              <a:srgbClr val="A34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CaixaDeTexto 3"/>
          <p:cNvSpPr txBox="1"/>
          <p:nvPr/>
        </p:nvSpPr>
        <p:spPr>
          <a:xfrm>
            <a:off x="6543266" y="3548828"/>
            <a:ext cx="2231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/>
              <a:t>Apoio ao ensino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4741028" y="3875242"/>
            <a:ext cx="1636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/>
              <a:t>Motivação dos alunos</a:t>
            </a:r>
          </a:p>
        </p:txBody>
      </p:sp>
      <p:sp>
        <p:nvSpPr>
          <p:cNvPr id="30" name="Seta em ângulo reto para cima 29"/>
          <p:cNvSpPr/>
          <p:nvPr/>
        </p:nvSpPr>
        <p:spPr>
          <a:xfrm rot="5400000">
            <a:off x="-256068" y="4090201"/>
            <a:ext cx="3530660" cy="1397628"/>
          </a:xfrm>
          <a:prstGeom prst="bentUpArrow">
            <a:avLst/>
          </a:prstGeom>
          <a:solidFill>
            <a:srgbClr val="DCB6D5"/>
          </a:solidFill>
          <a:ln>
            <a:solidFill>
              <a:srgbClr val="A34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2" name="CaixaDeTexto 31"/>
          <p:cNvSpPr txBox="1"/>
          <p:nvPr/>
        </p:nvSpPr>
        <p:spPr>
          <a:xfrm>
            <a:off x="3380248" y="4856696"/>
            <a:ext cx="1743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/>
              <a:t>Repositório</a:t>
            </a:r>
          </a:p>
          <a:p>
            <a:r>
              <a:rPr lang="pt-PT" sz="2400" dirty="0"/>
              <a:t>Informações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2208076" y="5985990"/>
            <a:ext cx="1466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i="1" dirty="0"/>
              <a:t>E-</a:t>
            </a:r>
            <a:r>
              <a:rPr lang="pt-PT" sz="2400" i="1" dirty="0" err="1"/>
              <a:t>learning</a:t>
            </a:r>
            <a:endParaRPr lang="pt-PT" sz="2400" i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784" y="4596882"/>
            <a:ext cx="1965283" cy="1965283"/>
          </a:xfrm>
          <a:prstGeom prst="rect">
            <a:avLst/>
          </a:prstGeom>
        </p:spPr>
      </p:pic>
      <p:sp>
        <p:nvSpPr>
          <p:cNvPr id="15" name="Seta em ângulo reto para cima 23"/>
          <p:cNvSpPr/>
          <p:nvPr/>
        </p:nvSpPr>
        <p:spPr>
          <a:xfrm rot="5400000">
            <a:off x="5464015" y="2972026"/>
            <a:ext cx="997530" cy="1100852"/>
          </a:xfrm>
          <a:prstGeom prst="bentUpArrow">
            <a:avLst>
              <a:gd name="adj1" fmla="val 26674"/>
              <a:gd name="adj2" fmla="val 25000"/>
              <a:gd name="adj3" fmla="val 25000"/>
            </a:avLst>
          </a:prstGeom>
          <a:solidFill>
            <a:srgbClr val="BD75AF"/>
          </a:solidFill>
          <a:ln>
            <a:solidFill>
              <a:srgbClr val="A34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CaixaDeTexto 10"/>
          <p:cNvSpPr txBox="1"/>
          <p:nvPr/>
        </p:nvSpPr>
        <p:spPr>
          <a:xfrm>
            <a:off x="468000" y="2438914"/>
            <a:ext cx="6700873" cy="584775"/>
          </a:xfrm>
          <a:prstGeom prst="rect">
            <a:avLst/>
          </a:prstGeom>
          <a:noFill/>
          <a:ln w="31750">
            <a:solidFill>
              <a:srgbClr val="A34E9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PT" sz="3200" b="1" dirty="0">
                <a:solidFill>
                  <a:srgbClr val="A34E92"/>
                </a:solidFill>
              </a:rPr>
              <a:t>Plataformas de ensino-aprendizagem</a:t>
            </a:r>
            <a:endParaRPr lang="pt-PT" b="1" i="1" dirty="0">
              <a:solidFill>
                <a:srgbClr val="A34E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26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6"/>
          <p:cNvSpPr txBox="1"/>
          <p:nvPr/>
        </p:nvSpPr>
        <p:spPr>
          <a:xfrm>
            <a:off x="73293" y="486391"/>
            <a:ext cx="228543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A34E9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Plataforma de ensino-aprendizagem</a:t>
            </a:r>
          </a:p>
          <a:p>
            <a:endParaRPr lang="pt-PT" sz="1000" dirty="0"/>
          </a:p>
        </p:txBody>
      </p:sp>
      <p:sp>
        <p:nvSpPr>
          <p:cNvPr id="5" name="Retângulo 4"/>
          <p:cNvSpPr/>
          <p:nvPr/>
        </p:nvSpPr>
        <p:spPr>
          <a:xfrm>
            <a:off x="468000" y="888390"/>
            <a:ext cx="682161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Comunicação e colaboração </a:t>
            </a:r>
          </a:p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em rede</a:t>
            </a:r>
            <a:endParaRPr lang="pt-PT" dirty="0"/>
          </a:p>
        </p:txBody>
      </p:sp>
      <p:sp>
        <p:nvSpPr>
          <p:cNvPr id="6" name="Retângulo 5"/>
          <p:cNvSpPr/>
          <p:nvPr/>
        </p:nvSpPr>
        <p:spPr>
          <a:xfrm>
            <a:off x="468000" y="2380871"/>
            <a:ext cx="4104000" cy="646331"/>
          </a:xfrm>
          <a:prstGeom prst="rect">
            <a:avLst/>
          </a:prstGeom>
          <a:ln w="38100">
            <a:solidFill>
              <a:srgbClr val="A34E9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PT" sz="3600" b="1" dirty="0">
                <a:solidFill>
                  <a:srgbClr val="A34E92"/>
                </a:solidFill>
              </a:rPr>
              <a:t>Plataforma Moodle</a:t>
            </a:r>
            <a:endParaRPr lang="pt-PT" sz="2000" b="1" dirty="0">
              <a:solidFill>
                <a:srgbClr val="A34E92"/>
              </a:solidFill>
            </a:endParaRPr>
          </a:p>
        </p:txBody>
      </p:sp>
      <p:sp>
        <p:nvSpPr>
          <p:cNvPr id="2" name="Seta em ângulo reto para cima 1"/>
          <p:cNvSpPr/>
          <p:nvPr/>
        </p:nvSpPr>
        <p:spPr>
          <a:xfrm rot="5400000">
            <a:off x="244493" y="3870361"/>
            <a:ext cx="2681057" cy="1016492"/>
          </a:xfrm>
          <a:prstGeom prst="bentUpArrow">
            <a:avLst/>
          </a:prstGeom>
          <a:solidFill>
            <a:srgbClr val="A34E92"/>
          </a:solidFill>
          <a:ln>
            <a:solidFill>
              <a:srgbClr val="A34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Seta em ângulo reto para cima 6"/>
          <p:cNvSpPr/>
          <p:nvPr/>
        </p:nvSpPr>
        <p:spPr>
          <a:xfrm rot="5400000">
            <a:off x="1784797" y="3375638"/>
            <a:ext cx="1740488" cy="1052328"/>
          </a:xfrm>
          <a:prstGeom prst="bentUpArrow">
            <a:avLst/>
          </a:prstGeom>
          <a:solidFill>
            <a:srgbClr val="A34E92"/>
          </a:solidFill>
          <a:ln>
            <a:solidFill>
              <a:srgbClr val="A34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Seta em ângulo reto para cima 7"/>
          <p:cNvSpPr/>
          <p:nvPr/>
        </p:nvSpPr>
        <p:spPr>
          <a:xfrm rot="5400000">
            <a:off x="3099011" y="3069693"/>
            <a:ext cx="932410" cy="856141"/>
          </a:xfrm>
          <a:prstGeom prst="bentUpArrow">
            <a:avLst/>
          </a:prstGeom>
          <a:solidFill>
            <a:srgbClr val="A34E92"/>
          </a:solidFill>
          <a:ln>
            <a:solidFill>
              <a:srgbClr val="A34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CaixaDeTexto 2"/>
          <p:cNvSpPr txBox="1"/>
          <p:nvPr/>
        </p:nvSpPr>
        <p:spPr>
          <a:xfrm>
            <a:off x="4030195" y="3337750"/>
            <a:ext cx="23492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Registo na plataforma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216814" y="4304484"/>
            <a:ext cx="2349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Acesso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222746" y="5154847"/>
            <a:ext cx="23492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Registo na(s) disciplina(s)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95869">
            <a:off x="5019205" y="4333926"/>
            <a:ext cx="3216538" cy="73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92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6"/>
          <p:cNvSpPr txBox="1"/>
          <p:nvPr/>
        </p:nvSpPr>
        <p:spPr>
          <a:xfrm>
            <a:off x="73293" y="486391"/>
            <a:ext cx="228543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A34E9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Plataforma de ensino-aprendizagem</a:t>
            </a:r>
          </a:p>
          <a:p>
            <a:endParaRPr lang="pt-PT" sz="1000" dirty="0"/>
          </a:p>
        </p:txBody>
      </p:sp>
      <p:sp>
        <p:nvSpPr>
          <p:cNvPr id="5" name="Retângulo 4"/>
          <p:cNvSpPr/>
          <p:nvPr/>
        </p:nvSpPr>
        <p:spPr>
          <a:xfrm>
            <a:off x="360000" y="936000"/>
            <a:ext cx="78913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Atividades e recursos disponíveis</a:t>
            </a:r>
            <a:endParaRPr lang="pt-PT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007" y="2759481"/>
            <a:ext cx="2458198" cy="2458198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1108431" y="2025274"/>
            <a:ext cx="895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i="1" dirty="0"/>
              <a:t>Chat</a:t>
            </a:r>
            <a:endParaRPr lang="pt-PT" i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538744" y="3180728"/>
            <a:ext cx="1546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Trabalho</a:t>
            </a:r>
            <a:endParaRPr lang="pt-PT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894650" y="4409827"/>
            <a:ext cx="1330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Diálogo</a:t>
            </a:r>
            <a:endParaRPr lang="pt-PT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844906" y="1868520"/>
            <a:ext cx="162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Glossário</a:t>
            </a:r>
            <a:endParaRPr lang="pt-PT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437949" y="2130130"/>
            <a:ext cx="1643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Inquérito</a:t>
            </a:r>
            <a:endParaRPr lang="pt-PT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6718093" y="3701478"/>
            <a:ext cx="1083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Teste</a:t>
            </a:r>
            <a:endParaRPr lang="pt-PT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3649504" y="5275468"/>
            <a:ext cx="1193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Fórum</a:t>
            </a:r>
            <a:endParaRPr lang="pt-PT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5464421" y="5610946"/>
            <a:ext cx="1094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Lição</a:t>
            </a:r>
            <a:endParaRPr lang="pt-PT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6955018" y="5217679"/>
            <a:ext cx="1093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err="1"/>
              <a:t>Wikis</a:t>
            </a:r>
            <a:endParaRPr lang="pt-PT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1230507" y="5638926"/>
            <a:ext cx="1854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Referendo</a:t>
            </a:r>
          </a:p>
        </p:txBody>
      </p:sp>
    </p:spTree>
    <p:extLst>
      <p:ext uri="{BB962C8B-B14F-4D97-AF65-F5344CB8AC3E}">
        <p14:creationId xmlns:p14="http://schemas.microsoft.com/office/powerpoint/2010/main" val="125554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6"/>
          <p:cNvSpPr txBox="1"/>
          <p:nvPr/>
        </p:nvSpPr>
        <p:spPr>
          <a:xfrm>
            <a:off x="73293" y="486391"/>
            <a:ext cx="228543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A34E9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Plataforma de ensino-aprendizagem</a:t>
            </a:r>
          </a:p>
          <a:p>
            <a:endParaRPr lang="pt-PT" sz="1000" dirty="0"/>
          </a:p>
        </p:txBody>
      </p:sp>
      <p:sp>
        <p:nvSpPr>
          <p:cNvPr id="5" name="Retângulo 4"/>
          <p:cNvSpPr/>
          <p:nvPr/>
        </p:nvSpPr>
        <p:spPr>
          <a:xfrm>
            <a:off x="468000" y="900000"/>
            <a:ext cx="682161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Comunicação e colaboração </a:t>
            </a:r>
          </a:p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em rede</a:t>
            </a:r>
            <a:endParaRPr lang="pt-PT" dirty="0"/>
          </a:p>
        </p:txBody>
      </p:sp>
      <p:sp>
        <p:nvSpPr>
          <p:cNvPr id="3" name="CaixaDeTexto 2"/>
          <p:cNvSpPr txBox="1"/>
          <p:nvPr/>
        </p:nvSpPr>
        <p:spPr>
          <a:xfrm>
            <a:off x="467998" y="3327426"/>
            <a:ext cx="80791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buFont typeface="Arial" panose="020B0604020202020204" pitchFamily="34" charset="0"/>
              <a:buChar char="•"/>
            </a:pPr>
            <a:r>
              <a:rPr lang="pt-PT" sz="2800" dirty="0"/>
              <a:t>Comunicação à distância entre professores e alunos e destes entre si, pelo uso do </a:t>
            </a:r>
            <a:r>
              <a:rPr lang="pt-PT" sz="2800" i="1" dirty="0"/>
              <a:t>chat </a:t>
            </a:r>
            <a:r>
              <a:rPr lang="pt-PT" sz="2800" dirty="0"/>
              <a:t>ou do fórum;</a:t>
            </a:r>
            <a:br>
              <a:rPr lang="pt-PT" sz="2800" dirty="0"/>
            </a:br>
            <a:endParaRPr lang="pt-PT" sz="2800" dirty="0"/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pt-PT" sz="2800" dirty="0"/>
              <a:t>Palavra-passe de acesso e existência de vários tipos de utilizadores permitem assegurar um acesso diferenciado a alunos e professores.</a:t>
            </a:r>
          </a:p>
        </p:txBody>
      </p:sp>
      <p:sp>
        <p:nvSpPr>
          <p:cNvPr id="6" name="Retângulo 5"/>
          <p:cNvSpPr/>
          <p:nvPr/>
        </p:nvSpPr>
        <p:spPr>
          <a:xfrm>
            <a:off x="467999" y="2448623"/>
            <a:ext cx="7726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600" b="1" dirty="0">
                <a:solidFill>
                  <a:srgbClr val="A34E92"/>
                </a:solidFill>
              </a:rPr>
              <a:t>Funcionalidades da plataforma Moodle</a:t>
            </a:r>
            <a:endParaRPr lang="pt-PT" sz="2000" b="1" dirty="0">
              <a:solidFill>
                <a:srgbClr val="A34E92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767" y="1256957"/>
            <a:ext cx="1379434" cy="137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70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6"/>
          <p:cNvSpPr txBox="1"/>
          <p:nvPr/>
        </p:nvSpPr>
        <p:spPr>
          <a:xfrm>
            <a:off x="73293" y="486391"/>
            <a:ext cx="228543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A34E9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Plataforma de ensino-aprendizagem</a:t>
            </a:r>
          </a:p>
          <a:p>
            <a:endParaRPr lang="pt-PT" sz="1000" dirty="0"/>
          </a:p>
        </p:txBody>
      </p:sp>
      <p:sp>
        <p:nvSpPr>
          <p:cNvPr id="5" name="Retângulo 4"/>
          <p:cNvSpPr/>
          <p:nvPr/>
        </p:nvSpPr>
        <p:spPr>
          <a:xfrm>
            <a:off x="468000" y="900000"/>
            <a:ext cx="682161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Comunicação e colaboração </a:t>
            </a:r>
          </a:p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em rede</a:t>
            </a:r>
            <a:endParaRPr lang="pt-PT" dirty="0"/>
          </a:p>
        </p:txBody>
      </p:sp>
      <p:sp>
        <p:nvSpPr>
          <p:cNvPr id="2" name="Retângulo 1"/>
          <p:cNvSpPr/>
          <p:nvPr/>
        </p:nvSpPr>
        <p:spPr>
          <a:xfrm>
            <a:off x="468000" y="2448000"/>
            <a:ext cx="7843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600" b="1" dirty="0">
                <a:solidFill>
                  <a:srgbClr val="A34E92"/>
                </a:solidFill>
              </a:rPr>
              <a:t>Funcionalidades da plataforma Moodle</a:t>
            </a:r>
            <a:endParaRPr lang="pt-PT" sz="2000" b="1" dirty="0">
              <a:solidFill>
                <a:srgbClr val="A34E92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629" y="1090247"/>
            <a:ext cx="1354388" cy="1354388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91768" y="3507652"/>
            <a:ext cx="8078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pt-PT" sz="2800" dirty="0"/>
              <a:t>Possibilidade de registar atividades realizadas pelos alunos/formandos e professores/formadores;</a:t>
            </a:r>
          </a:p>
          <a:p>
            <a:endParaRPr lang="pt-PT" sz="2800" dirty="0"/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pt-PT" sz="2800" dirty="0"/>
              <a:t>Acesso a materiais disponibilizados pelo professor a qualquer momento e em qualquer local. </a:t>
            </a:r>
            <a:r>
              <a:rPr lang="pt-PT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14961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6"/>
          <p:cNvSpPr txBox="1"/>
          <p:nvPr/>
        </p:nvSpPr>
        <p:spPr>
          <a:xfrm>
            <a:off x="73293" y="486391"/>
            <a:ext cx="228543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A34E9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Plataforma de ensino-aprendizagem</a:t>
            </a:r>
          </a:p>
          <a:p>
            <a:endParaRPr lang="pt-PT" sz="1000" dirty="0"/>
          </a:p>
        </p:txBody>
      </p:sp>
      <p:sp>
        <p:nvSpPr>
          <p:cNvPr id="5" name="Retângulo 4"/>
          <p:cNvSpPr/>
          <p:nvPr/>
        </p:nvSpPr>
        <p:spPr>
          <a:xfrm>
            <a:off x="468000" y="900000"/>
            <a:ext cx="682161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Comunicação e colaboração </a:t>
            </a:r>
          </a:p>
          <a:p>
            <a:r>
              <a:rPr lang="pt-PT" sz="4400" b="1" dirty="0">
                <a:latin typeface="Calibri" panose="020F0502020204030204" pitchFamily="34" charset="0"/>
                <a:cs typeface="Calibri" panose="020F0502020204030204" pitchFamily="34" charset="0"/>
              </a:rPr>
              <a:t>em rede</a:t>
            </a:r>
            <a:endParaRPr lang="pt-PT" dirty="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A5DFD4FF-5DE6-4F4F-A4E1-6270D97C3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5" y="3429000"/>
            <a:ext cx="3298899" cy="758747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2CC27AAC-E9C6-594F-9DEB-6D0F3CC08F97}"/>
              </a:ext>
            </a:extLst>
          </p:cNvPr>
          <p:cNvSpPr txBox="1"/>
          <p:nvPr/>
        </p:nvSpPr>
        <p:spPr>
          <a:xfrm>
            <a:off x="468000" y="2374067"/>
            <a:ext cx="7296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>
                <a:solidFill>
                  <a:srgbClr val="A34E92"/>
                </a:solidFill>
              </a:rPr>
              <a:t>Plataformas de ensino-aprendizagem</a:t>
            </a:r>
            <a:endParaRPr lang="pt-PT" sz="2000" b="1" dirty="0">
              <a:solidFill>
                <a:srgbClr val="A34E92"/>
              </a:solidFill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6C9A8C6-00FF-4948-885B-61FAC270ED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123" y="4613972"/>
            <a:ext cx="3344162" cy="99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4421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11f204beacd2231d7a58dc75f2f2cd0ea965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1510</TotalTime>
  <Words>256</Words>
  <Application>Microsoft Macintosh PowerPoint</Application>
  <PresentationFormat>Apresentação no Ecrã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Bloco Grafico, LDA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PPT</dc:creator>
  <cp:lastModifiedBy>Andreia Veloso</cp:lastModifiedBy>
  <cp:revision>84</cp:revision>
  <dcterms:created xsi:type="dcterms:W3CDTF">2013-10-16T15:10:37Z</dcterms:created>
  <dcterms:modified xsi:type="dcterms:W3CDTF">2020-05-04T17:58:50Z</dcterms:modified>
</cp:coreProperties>
</file>