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5" r:id="rId4"/>
    <p:sldId id="276" r:id="rId5"/>
    <p:sldId id="278" r:id="rId6"/>
    <p:sldId id="279" r:id="rId7"/>
    <p:sldId id="280" r:id="rId8"/>
    <p:sldId id="289" r:id="rId9"/>
  </p:sldIdLst>
  <p:sldSz cx="9144000" cy="6858000" type="screen4x3"/>
  <p:notesSz cx="6858000" cy="9144000"/>
  <p:custDataLst>
    <p:tags r:id="rId10"/>
  </p:custDataLst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4" userDrawn="1">
          <p15:clr>
            <a:srgbClr val="A4A3A4"/>
          </p15:clr>
        </p15:guide>
        <p15:guide id="2" pos="72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i Filipe Ferreira" initials="RFF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6A0F"/>
    <a:srgbClr val="CD5725"/>
    <a:srgbClr val="8AB367"/>
    <a:srgbClr val="A34E92"/>
    <a:srgbClr val="6469AB"/>
    <a:srgbClr val="0080C5"/>
    <a:srgbClr val="017FC2"/>
    <a:srgbClr val="007FC4"/>
    <a:srgbClr val="DC9320"/>
    <a:srgbClr val="EFC8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4737" autoAdjust="0"/>
  </p:normalViewPr>
  <p:slideViewPr>
    <p:cSldViewPr snapToGrid="0">
      <p:cViewPr varScale="1">
        <p:scale>
          <a:sx n="70" d="100"/>
          <a:sy n="70" d="100"/>
        </p:scale>
        <p:origin x="1284" y="72"/>
      </p:cViewPr>
      <p:guideLst>
        <p:guide orient="horz" pos="1344"/>
        <p:guide pos="7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F851AD-7764-4118-A44D-690B897EA468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30BCE143-A597-4A3E-8DE3-A45AAC5CF170}">
      <dgm:prSet phldrT="[Texto]"/>
      <dgm:spPr>
        <a:solidFill>
          <a:srgbClr val="0070C0"/>
        </a:solidFill>
      </dgm:spPr>
      <dgm:t>
        <a:bodyPr/>
        <a:lstStyle/>
        <a:p>
          <a:r>
            <a:rPr lang="pt-PT" b="1" dirty="0" err="1" smtClean="0">
              <a:solidFill>
                <a:srgbClr val="EFC88D"/>
              </a:solidFill>
            </a:rPr>
            <a:t>Ergon</a:t>
          </a:r>
          <a:endParaRPr lang="pt-PT" b="1" dirty="0" smtClean="0">
            <a:solidFill>
              <a:srgbClr val="EFC88D"/>
            </a:solidFill>
          </a:endParaRPr>
        </a:p>
        <a:p>
          <a:r>
            <a:rPr lang="pt-PT" b="1" dirty="0" smtClean="0"/>
            <a:t>Trabalho</a:t>
          </a:r>
          <a:endParaRPr lang="pt-PT" b="1" dirty="0"/>
        </a:p>
      </dgm:t>
    </dgm:pt>
    <dgm:pt modelId="{E0AF65C8-3462-4D49-9CA2-15FA67F6B36A}" type="parTrans" cxnId="{9043598E-4D31-4F6B-A005-0820432142DD}">
      <dgm:prSet/>
      <dgm:spPr/>
      <dgm:t>
        <a:bodyPr/>
        <a:lstStyle/>
        <a:p>
          <a:endParaRPr lang="pt-PT"/>
        </a:p>
      </dgm:t>
    </dgm:pt>
    <dgm:pt modelId="{AF14ED82-0983-4F89-95C6-0F2B157AA27A}" type="sibTrans" cxnId="{9043598E-4D31-4F6B-A005-0820432142DD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pt-PT"/>
        </a:p>
      </dgm:t>
    </dgm:pt>
    <dgm:pt modelId="{945B1E01-F896-4AB9-8B4E-5EF1BA77F588}">
      <dgm:prSet phldrT="[Texto]"/>
      <dgm:spPr>
        <a:solidFill>
          <a:srgbClr val="0070C0"/>
        </a:solidFill>
      </dgm:spPr>
      <dgm:t>
        <a:bodyPr/>
        <a:lstStyle/>
        <a:p>
          <a:r>
            <a:rPr lang="pt-PT" b="1" dirty="0" smtClean="0">
              <a:solidFill>
                <a:srgbClr val="EFC88D"/>
              </a:solidFill>
            </a:rPr>
            <a:t>Nomos</a:t>
          </a:r>
        </a:p>
        <a:p>
          <a:r>
            <a:rPr lang="pt-PT" b="1" dirty="0" smtClean="0"/>
            <a:t>Leis ou regras</a:t>
          </a:r>
          <a:endParaRPr lang="pt-PT" b="1" dirty="0"/>
        </a:p>
      </dgm:t>
    </dgm:pt>
    <dgm:pt modelId="{5856FCD2-ED97-48E8-9F9A-430F21CCCC47}" type="parTrans" cxnId="{F7C5F45F-2B2A-4854-8ED5-21AED7AE242E}">
      <dgm:prSet/>
      <dgm:spPr/>
      <dgm:t>
        <a:bodyPr/>
        <a:lstStyle/>
        <a:p>
          <a:endParaRPr lang="pt-PT"/>
        </a:p>
      </dgm:t>
    </dgm:pt>
    <dgm:pt modelId="{DD55D742-D0EB-44CC-8651-A8025A300C06}" type="sibTrans" cxnId="{F7C5F45F-2B2A-4854-8ED5-21AED7AE242E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pt-PT"/>
        </a:p>
      </dgm:t>
    </dgm:pt>
    <dgm:pt modelId="{C7B92209-B469-4A32-8DDE-3DBEB0CE9D8B}">
      <dgm:prSet phldrT="[Texto]"/>
      <dgm:spPr>
        <a:solidFill>
          <a:srgbClr val="0070C0"/>
        </a:solidFill>
      </dgm:spPr>
      <dgm:t>
        <a:bodyPr/>
        <a:lstStyle/>
        <a:p>
          <a:r>
            <a:rPr lang="pt-PT" b="1" dirty="0" smtClean="0"/>
            <a:t>Ergonomia</a:t>
          </a:r>
          <a:endParaRPr lang="pt-PT" b="1" dirty="0"/>
        </a:p>
      </dgm:t>
    </dgm:pt>
    <dgm:pt modelId="{E7C78A2C-08CB-4F65-9772-ECBA24E65E0F}" type="parTrans" cxnId="{5D930E77-1124-40B8-B42F-F31E03D42C60}">
      <dgm:prSet/>
      <dgm:spPr/>
      <dgm:t>
        <a:bodyPr/>
        <a:lstStyle/>
        <a:p>
          <a:endParaRPr lang="pt-PT"/>
        </a:p>
      </dgm:t>
    </dgm:pt>
    <dgm:pt modelId="{E6497E3B-1848-49FA-AD5F-CD19BA8CB1CE}" type="sibTrans" cxnId="{5D930E77-1124-40B8-B42F-F31E03D42C60}">
      <dgm:prSet/>
      <dgm:spPr/>
      <dgm:t>
        <a:bodyPr/>
        <a:lstStyle/>
        <a:p>
          <a:endParaRPr lang="pt-PT"/>
        </a:p>
      </dgm:t>
    </dgm:pt>
    <dgm:pt modelId="{E15AA5F2-AE79-49DB-AAED-4A3A084BAA94}" type="pres">
      <dgm:prSet presAssocID="{6DF851AD-7764-4118-A44D-690B897EA468}" presName="linearFlow" presStyleCnt="0">
        <dgm:presLayoutVars>
          <dgm:dir/>
          <dgm:resizeHandles val="exact"/>
        </dgm:presLayoutVars>
      </dgm:prSet>
      <dgm:spPr/>
    </dgm:pt>
    <dgm:pt modelId="{317777F2-6C9D-4965-AF39-5875E0CC7AE4}" type="pres">
      <dgm:prSet presAssocID="{30BCE143-A597-4A3E-8DE3-A45AAC5CF17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C12AC7A-359E-436D-B922-9BC7D9398011}" type="pres">
      <dgm:prSet presAssocID="{AF14ED82-0983-4F89-95C6-0F2B157AA27A}" presName="spacerL" presStyleCnt="0"/>
      <dgm:spPr/>
    </dgm:pt>
    <dgm:pt modelId="{174A92AE-3F89-4582-AB56-95F18E591980}" type="pres">
      <dgm:prSet presAssocID="{AF14ED82-0983-4F89-95C6-0F2B157AA27A}" presName="sibTrans" presStyleLbl="sibTrans2D1" presStyleIdx="0" presStyleCnt="2"/>
      <dgm:spPr/>
      <dgm:t>
        <a:bodyPr/>
        <a:lstStyle/>
        <a:p>
          <a:endParaRPr lang="pt-PT"/>
        </a:p>
      </dgm:t>
    </dgm:pt>
    <dgm:pt modelId="{C220AB59-C3D6-4C6D-900B-13C53EDC5286}" type="pres">
      <dgm:prSet presAssocID="{AF14ED82-0983-4F89-95C6-0F2B157AA27A}" presName="spacerR" presStyleCnt="0"/>
      <dgm:spPr/>
    </dgm:pt>
    <dgm:pt modelId="{2976E529-6B96-44DD-8B2A-BD57EDA34308}" type="pres">
      <dgm:prSet presAssocID="{945B1E01-F896-4AB9-8B4E-5EF1BA77F58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40B8B49-7F6A-47D2-B658-7C3485E19645}" type="pres">
      <dgm:prSet presAssocID="{DD55D742-D0EB-44CC-8651-A8025A300C06}" presName="spacerL" presStyleCnt="0"/>
      <dgm:spPr/>
    </dgm:pt>
    <dgm:pt modelId="{8DC3BA7E-9938-4269-9313-334EBB922900}" type="pres">
      <dgm:prSet presAssocID="{DD55D742-D0EB-44CC-8651-A8025A300C06}" presName="sibTrans" presStyleLbl="sibTrans2D1" presStyleIdx="1" presStyleCnt="2"/>
      <dgm:spPr/>
      <dgm:t>
        <a:bodyPr/>
        <a:lstStyle/>
        <a:p>
          <a:endParaRPr lang="pt-PT"/>
        </a:p>
      </dgm:t>
    </dgm:pt>
    <dgm:pt modelId="{B758DAB9-849C-4134-B733-40B0549B6889}" type="pres">
      <dgm:prSet presAssocID="{DD55D742-D0EB-44CC-8651-A8025A300C06}" presName="spacerR" presStyleCnt="0"/>
      <dgm:spPr/>
    </dgm:pt>
    <dgm:pt modelId="{41A9C303-4E48-4759-90B2-FEDBF41776CB}" type="pres">
      <dgm:prSet presAssocID="{C7B92209-B469-4A32-8DDE-3DBEB0CE9D8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70B56477-E33D-46EC-80DC-0CC4A637F8EE}" type="presOf" srcId="{6DF851AD-7764-4118-A44D-690B897EA468}" destId="{E15AA5F2-AE79-49DB-AAED-4A3A084BAA94}" srcOrd="0" destOrd="0" presId="urn:microsoft.com/office/officeart/2005/8/layout/equation1"/>
    <dgm:cxn modelId="{F7C5F45F-2B2A-4854-8ED5-21AED7AE242E}" srcId="{6DF851AD-7764-4118-A44D-690B897EA468}" destId="{945B1E01-F896-4AB9-8B4E-5EF1BA77F588}" srcOrd="1" destOrd="0" parTransId="{5856FCD2-ED97-48E8-9F9A-430F21CCCC47}" sibTransId="{DD55D742-D0EB-44CC-8651-A8025A300C06}"/>
    <dgm:cxn modelId="{5D930E77-1124-40B8-B42F-F31E03D42C60}" srcId="{6DF851AD-7764-4118-A44D-690B897EA468}" destId="{C7B92209-B469-4A32-8DDE-3DBEB0CE9D8B}" srcOrd="2" destOrd="0" parTransId="{E7C78A2C-08CB-4F65-9772-ECBA24E65E0F}" sibTransId="{E6497E3B-1848-49FA-AD5F-CD19BA8CB1CE}"/>
    <dgm:cxn modelId="{9043598E-4D31-4F6B-A005-0820432142DD}" srcId="{6DF851AD-7764-4118-A44D-690B897EA468}" destId="{30BCE143-A597-4A3E-8DE3-A45AAC5CF170}" srcOrd="0" destOrd="0" parTransId="{E0AF65C8-3462-4D49-9CA2-15FA67F6B36A}" sibTransId="{AF14ED82-0983-4F89-95C6-0F2B157AA27A}"/>
    <dgm:cxn modelId="{F0501857-4AC9-45EE-87E9-CBCC34FA1FCD}" type="presOf" srcId="{30BCE143-A597-4A3E-8DE3-A45AAC5CF170}" destId="{317777F2-6C9D-4965-AF39-5875E0CC7AE4}" srcOrd="0" destOrd="0" presId="urn:microsoft.com/office/officeart/2005/8/layout/equation1"/>
    <dgm:cxn modelId="{8639A1D1-BCF8-497C-B6B7-2BBC2EB6F128}" type="presOf" srcId="{DD55D742-D0EB-44CC-8651-A8025A300C06}" destId="{8DC3BA7E-9938-4269-9313-334EBB922900}" srcOrd="0" destOrd="0" presId="urn:microsoft.com/office/officeart/2005/8/layout/equation1"/>
    <dgm:cxn modelId="{6722F508-A901-413B-A243-A14EBD0CF36F}" type="presOf" srcId="{C7B92209-B469-4A32-8DDE-3DBEB0CE9D8B}" destId="{41A9C303-4E48-4759-90B2-FEDBF41776CB}" srcOrd="0" destOrd="0" presId="urn:microsoft.com/office/officeart/2005/8/layout/equation1"/>
    <dgm:cxn modelId="{F48D0539-6707-4B65-8828-162997B08A10}" type="presOf" srcId="{945B1E01-F896-4AB9-8B4E-5EF1BA77F588}" destId="{2976E529-6B96-44DD-8B2A-BD57EDA34308}" srcOrd="0" destOrd="0" presId="urn:microsoft.com/office/officeart/2005/8/layout/equation1"/>
    <dgm:cxn modelId="{8F75E407-9CF3-40CD-9028-BF5834D2A3D5}" type="presOf" srcId="{AF14ED82-0983-4F89-95C6-0F2B157AA27A}" destId="{174A92AE-3F89-4582-AB56-95F18E591980}" srcOrd="0" destOrd="0" presId="urn:microsoft.com/office/officeart/2005/8/layout/equation1"/>
    <dgm:cxn modelId="{B6707203-B641-48EE-9ACA-D74B50B84CA0}" type="presParOf" srcId="{E15AA5F2-AE79-49DB-AAED-4A3A084BAA94}" destId="{317777F2-6C9D-4965-AF39-5875E0CC7AE4}" srcOrd="0" destOrd="0" presId="urn:microsoft.com/office/officeart/2005/8/layout/equation1"/>
    <dgm:cxn modelId="{87232A02-9419-4E8C-BA2C-876D00E50CF6}" type="presParOf" srcId="{E15AA5F2-AE79-49DB-AAED-4A3A084BAA94}" destId="{0C12AC7A-359E-436D-B922-9BC7D9398011}" srcOrd="1" destOrd="0" presId="urn:microsoft.com/office/officeart/2005/8/layout/equation1"/>
    <dgm:cxn modelId="{08D2391E-8492-4614-AD79-A3BFE3386DA4}" type="presParOf" srcId="{E15AA5F2-AE79-49DB-AAED-4A3A084BAA94}" destId="{174A92AE-3F89-4582-AB56-95F18E591980}" srcOrd="2" destOrd="0" presId="urn:microsoft.com/office/officeart/2005/8/layout/equation1"/>
    <dgm:cxn modelId="{B725F8F0-EDC5-4079-843B-192929305866}" type="presParOf" srcId="{E15AA5F2-AE79-49DB-AAED-4A3A084BAA94}" destId="{C220AB59-C3D6-4C6D-900B-13C53EDC5286}" srcOrd="3" destOrd="0" presId="urn:microsoft.com/office/officeart/2005/8/layout/equation1"/>
    <dgm:cxn modelId="{FE2909E2-92DA-49FE-A88E-E169D4FB5718}" type="presParOf" srcId="{E15AA5F2-AE79-49DB-AAED-4A3A084BAA94}" destId="{2976E529-6B96-44DD-8B2A-BD57EDA34308}" srcOrd="4" destOrd="0" presId="urn:microsoft.com/office/officeart/2005/8/layout/equation1"/>
    <dgm:cxn modelId="{8E3BAF8A-CC24-4730-9C16-65F1D4FD7666}" type="presParOf" srcId="{E15AA5F2-AE79-49DB-AAED-4A3A084BAA94}" destId="{E40B8B49-7F6A-47D2-B658-7C3485E19645}" srcOrd="5" destOrd="0" presId="urn:microsoft.com/office/officeart/2005/8/layout/equation1"/>
    <dgm:cxn modelId="{D0518657-5D9C-4623-8CF9-3AAB56794966}" type="presParOf" srcId="{E15AA5F2-AE79-49DB-AAED-4A3A084BAA94}" destId="{8DC3BA7E-9938-4269-9313-334EBB922900}" srcOrd="6" destOrd="0" presId="urn:microsoft.com/office/officeart/2005/8/layout/equation1"/>
    <dgm:cxn modelId="{C79C51C7-8135-4BB5-A332-5FFF31CF5A4D}" type="presParOf" srcId="{E15AA5F2-AE79-49DB-AAED-4A3A084BAA94}" destId="{B758DAB9-849C-4134-B733-40B0549B6889}" srcOrd="7" destOrd="0" presId="urn:microsoft.com/office/officeart/2005/8/layout/equation1"/>
    <dgm:cxn modelId="{A1B67D42-8560-42E8-BBBC-596466E1555D}" type="presParOf" srcId="{E15AA5F2-AE79-49DB-AAED-4A3A084BAA94}" destId="{41A9C303-4E48-4759-90B2-FEDBF41776CB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7777F2-6C9D-4965-AF39-5875E0CC7AE4}">
      <dsp:nvSpPr>
        <dsp:cNvPr id="0" name=""/>
        <dsp:cNvSpPr/>
      </dsp:nvSpPr>
      <dsp:spPr>
        <a:xfrm>
          <a:off x="1166" y="884954"/>
          <a:ext cx="1546315" cy="1546315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err="1" smtClean="0">
              <a:solidFill>
                <a:srgbClr val="EFC88D"/>
              </a:solidFill>
            </a:rPr>
            <a:t>Ergon</a:t>
          </a:r>
          <a:endParaRPr lang="pt-PT" sz="1800" b="1" kern="1200" dirty="0" smtClean="0">
            <a:solidFill>
              <a:srgbClr val="EFC88D"/>
            </a:solidFill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/>
            <a:t>Trabalho</a:t>
          </a:r>
          <a:endParaRPr lang="pt-PT" sz="1800" b="1" kern="1200" dirty="0"/>
        </a:p>
      </dsp:txBody>
      <dsp:txXfrm>
        <a:off x="227619" y="1111407"/>
        <a:ext cx="1093409" cy="1093409"/>
      </dsp:txXfrm>
    </dsp:sp>
    <dsp:sp modelId="{174A92AE-3F89-4582-AB56-95F18E591980}">
      <dsp:nvSpPr>
        <dsp:cNvPr id="0" name=""/>
        <dsp:cNvSpPr/>
      </dsp:nvSpPr>
      <dsp:spPr>
        <a:xfrm>
          <a:off x="1673042" y="1209680"/>
          <a:ext cx="896862" cy="896862"/>
        </a:xfrm>
        <a:prstGeom prst="mathPlus">
          <a:avLst/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500" kern="1200"/>
        </a:p>
      </dsp:txBody>
      <dsp:txXfrm>
        <a:off x="1791921" y="1552640"/>
        <a:ext cx="659104" cy="210942"/>
      </dsp:txXfrm>
    </dsp:sp>
    <dsp:sp modelId="{2976E529-6B96-44DD-8B2A-BD57EDA34308}">
      <dsp:nvSpPr>
        <dsp:cNvPr id="0" name=""/>
        <dsp:cNvSpPr/>
      </dsp:nvSpPr>
      <dsp:spPr>
        <a:xfrm>
          <a:off x="2695466" y="884954"/>
          <a:ext cx="1546315" cy="1546315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>
              <a:solidFill>
                <a:srgbClr val="EFC88D"/>
              </a:solidFill>
            </a:rPr>
            <a:t>Nomos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/>
            <a:t>Leis ou regras</a:t>
          </a:r>
          <a:endParaRPr lang="pt-PT" sz="1800" b="1" kern="1200" dirty="0"/>
        </a:p>
      </dsp:txBody>
      <dsp:txXfrm>
        <a:off x="2921919" y="1111407"/>
        <a:ext cx="1093409" cy="1093409"/>
      </dsp:txXfrm>
    </dsp:sp>
    <dsp:sp modelId="{8DC3BA7E-9938-4269-9313-334EBB922900}">
      <dsp:nvSpPr>
        <dsp:cNvPr id="0" name=""/>
        <dsp:cNvSpPr/>
      </dsp:nvSpPr>
      <dsp:spPr>
        <a:xfrm>
          <a:off x="4367342" y="1209680"/>
          <a:ext cx="896862" cy="896862"/>
        </a:xfrm>
        <a:prstGeom prst="mathEqual">
          <a:avLst/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PT" sz="1500" kern="1200"/>
        </a:p>
      </dsp:txBody>
      <dsp:txXfrm>
        <a:off x="4486221" y="1394434"/>
        <a:ext cx="659104" cy="527354"/>
      </dsp:txXfrm>
    </dsp:sp>
    <dsp:sp modelId="{41A9C303-4E48-4759-90B2-FEDBF41776CB}">
      <dsp:nvSpPr>
        <dsp:cNvPr id="0" name=""/>
        <dsp:cNvSpPr/>
      </dsp:nvSpPr>
      <dsp:spPr>
        <a:xfrm>
          <a:off x="5389766" y="884954"/>
          <a:ext cx="1546315" cy="1546315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1800" b="1" kern="1200" dirty="0" smtClean="0"/>
            <a:t>Ergonomia</a:t>
          </a:r>
          <a:endParaRPr lang="pt-PT" sz="1800" b="1" kern="1200" dirty="0"/>
        </a:p>
      </dsp:txBody>
      <dsp:txXfrm>
        <a:off x="5616219" y="1111407"/>
        <a:ext cx="1093409" cy="10934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4246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10/10/2017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70244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10/10/2017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0673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10/10/2017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4275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10/10/2017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6669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10/10/2017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659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10/10/2017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930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10/10/2017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030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10/10/2017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6831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10/10/2017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343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069885D-7B8A-426F-BC2A-7C60BDBC3B84}" type="datetimeFigureOut">
              <a:rPr lang="pt-PT" smtClean="0"/>
              <a:t>10/10/2017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C6054AE-2CBD-4EEA-8C2B-8F1768A84A5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03183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9857" cy="68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281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hyperlink" Target="http://www.youtube.com/watch?v=zOqjKU4qcJY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48000" y="2808000"/>
            <a:ext cx="51483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8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Ergonomia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8000" y="4206031"/>
            <a:ext cx="4908523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700"/>
              </a:lnSpc>
            </a:pPr>
            <a:r>
              <a:rPr lang="pt-PT" sz="2400" b="1" dirty="0">
                <a:solidFill>
                  <a:srgbClr val="CD5725"/>
                </a:solidFill>
              </a:rPr>
              <a:t>Adotar regras de ergonomia </a:t>
            </a:r>
            <a:endParaRPr lang="pt-PT" sz="2400" b="1" dirty="0" smtClean="0">
              <a:solidFill>
                <a:srgbClr val="CD5725"/>
              </a:solidFill>
            </a:endParaRPr>
          </a:p>
          <a:p>
            <a:pPr>
              <a:lnSpc>
                <a:spcPts val="2700"/>
              </a:lnSpc>
            </a:pPr>
            <a:r>
              <a:rPr lang="pt-PT" sz="2400" b="1" dirty="0" smtClean="0">
                <a:solidFill>
                  <a:srgbClr val="CD5725"/>
                </a:solidFill>
              </a:rPr>
              <a:t>subjacentes </a:t>
            </a:r>
            <a:r>
              <a:rPr lang="pt-PT" sz="2400" b="1" dirty="0">
                <a:solidFill>
                  <a:srgbClr val="CD5725"/>
                </a:solidFill>
              </a:rPr>
              <a:t>ao uso de </a:t>
            </a:r>
            <a:r>
              <a:rPr lang="pt-PT" sz="2400" b="1" dirty="0" smtClean="0">
                <a:solidFill>
                  <a:srgbClr val="CD5725"/>
                </a:solidFill>
              </a:rPr>
              <a:t>computadores</a:t>
            </a:r>
            <a:endParaRPr lang="pt-PT" sz="2400" b="1" dirty="0">
              <a:solidFill>
                <a:srgbClr val="CD5725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91" t="10834" r="17918" b="18333"/>
          <a:stretch/>
        </p:blipFill>
        <p:spPr>
          <a:xfrm>
            <a:off x="6375529" y="2694579"/>
            <a:ext cx="1600200" cy="239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1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3"/>
          <p:cNvSpPr txBox="1"/>
          <p:nvPr/>
        </p:nvSpPr>
        <p:spPr>
          <a:xfrm>
            <a:off x="1640541" y="4339197"/>
            <a:ext cx="5486400" cy="1836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400"/>
              </a:lnSpc>
            </a:pPr>
            <a:r>
              <a:rPr lang="pt-PT" sz="2400" b="1" dirty="0" smtClean="0">
                <a:cs typeface="Arial" panose="020B0604020202020204" pitchFamily="34" charset="0"/>
              </a:rPr>
              <a:t>Ciência </a:t>
            </a:r>
            <a:r>
              <a:rPr lang="pt-PT" sz="2400" b="1" dirty="0">
                <a:cs typeface="Arial" panose="020B0604020202020204" pitchFamily="34" charset="0"/>
              </a:rPr>
              <a:t>que estuda </a:t>
            </a:r>
            <a:r>
              <a:rPr lang="pt-PT" sz="2400" b="1" dirty="0" smtClean="0">
                <a:cs typeface="Arial" panose="020B0604020202020204" pitchFamily="34" charset="0"/>
              </a:rPr>
              <a:t>o </a:t>
            </a:r>
            <a:r>
              <a:rPr lang="pt-PT" sz="2400" b="1" dirty="0">
                <a:cs typeface="Arial" panose="020B0604020202020204" pitchFamily="34" charset="0"/>
              </a:rPr>
              <a:t>modo como as </a:t>
            </a:r>
            <a:r>
              <a:rPr lang="pt-PT" sz="2400" b="1" dirty="0" smtClean="0">
                <a:cs typeface="Arial" panose="020B0604020202020204" pitchFamily="34" charset="0"/>
              </a:rPr>
              <a:t>pessoas </a:t>
            </a:r>
            <a:r>
              <a:rPr lang="pt-PT" sz="2400" b="1" dirty="0">
                <a:cs typeface="Arial" panose="020B0604020202020204" pitchFamily="34" charset="0"/>
              </a:rPr>
              <a:t>trabalham, </a:t>
            </a:r>
            <a:r>
              <a:rPr lang="pt-PT" sz="2400" b="1" dirty="0" smtClean="0">
                <a:cs typeface="Arial" panose="020B0604020202020204" pitchFamily="34" charset="0"/>
              </a:rPr>
              <a:t>contribuindo </a:t>
            </a:r>
            <a:r>
              <a:rPr lang="pt-PT" sz="2400" b="1" dirty="0">
                <a:cs typeface="Arial" panose="020B0604020202020204" pitchFamily="34" charset="0"/>
              </a:rPr>
              <a:t>para que o façam </a:t>
            </a:r>
            <a:r>
              <a:rPr lang="pt-PT" sz="2400" b="1" dirty="0" smtClean="0">
                <a:cs typeface="Arial" panose="020B0604020202020204" pitchFamily="34" charset="0"/>
              </a:rPr>
              <a:t>de </a:t>
            </a:r>
            <a:r>
              <a:rPr lang="pt-PT" sz="2400" b="1" dirty="0">
                <a:cs typeface="Arial" panose="020B0604020202020204" pitchFamily="34" charset="0"/>
              </a:rPr>
              <a:t>forma eficiente, segura e confortável.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8000" y="900000"/>
            <a:ext cx="654131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Ergonomia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078" y="530107"/>
            <a:ext cx="367254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Adotar regras de ergonomia </a:t>
            </a:r>
            <a:r>
              <a:rPr lang="pt-PT" sz="1000" b="1" dirty="0" smtClean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subjacentes </a:t>
            </a: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 uso de computadores</a:t>
            </a:r>
          </a:p>
          <a:p>
            <a:endParaRPr lang="pt-PT" sz="1000" dirty="0"/>
          </a:p>
        </p:txBody>
      </p:sp>
      <p:graphicFrame>
        <p:nvGraphicFramePr>
          <p:cNvPr id="8" name="Diagrama 4"/>
          <p:cNvGraphicFramePr/>
          <p:nvPr>
            <p:extLst>
              <p:ext uri="{D42A27DB-BD31-4B8C-83A1-F6EECF244321}">
                <p14:modId xmlns:p14="http://schemas.microsoft.com/office/powerpoint/2010/main" val="2234473348"/>
              </p:ext>
            </p:extLst>
          </p:nvPr>
        </p:nvGraphicFramePr>
        <p:xfrm>
          <a:off x="1074924" y="1166220"/>
          <a:ext cx="6937248" cy="33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ângulo 2"/>
          <p:cNvSpPr/>
          <p:nvPr/>
        </p:nvSpPr>
        <p:spPr>
          <a:xfrm>
            <a:off x="1517836" y="4285409"/>
            <a:ext cx="5731810" cy="1980919"/>
          </a:xfrm>
          <a:prstGeom prst="rect">
            <a:avLst/>
          </a:prstGeom>
          <a:noFill/>
          <a:ln w="38100">
            <a:solidFill>
              <a:srgbClr val="CD57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334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138083" y="3989703"/>
            <a:ext cx="4727436" cy="1663359"/>
            <a:chOff x="1942351" y="3778718"/>
            <a:chExt cx="4503649" cy="1456566"/>
          </a:xfrm>
        </p:grpSpPr>
        <p:sp>
          <p:nvSpPr>
            <p:cNvPr id="19" name="Oval 18"/>
            <p:cNvSpPr/>
            <p:nvPr/>
          </p:nvSpPr>
          <p:spPr>
            <a:xfrm>
              <a:off x="1942351" y="3778718"/>
              <a:ext cx="4503649" cy="1456566"/>
            </a:xfrm>
            <a:prstGeom prst="ellipse">
              <a:avLst/>
            </a:prstGeom>
            <a:solidFill>
              <a:srgbClr val="E36A0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/>
            </a:p>
          </p:txBody>
        </p:sp>
        <p:sp>
          <p:nvSpPr>
            <p:cNvPr id="6" name="CaixaDeTexto 3"/>
            <p:cNvSpPr txBox="1"/>
            <p:nvPr/>
          </p:nvSpPr>
          <p:spPr>
            <a:xfrm>
              <a:off x="2094962" y="4050292"/>
              <a:ext cx="4179589" cy="844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3400"/>
                </a:lnSpc>
              </a:pPr>
              <a:r>
                <a:rPr lang="pt-PT" sz="3200" dirty="0" smtClean="0">
                  <a:cs typeface="Arial" panose="020B0604020202020204" pitchFamily="34" charset="0"/>
                </a:rPr>
                <a:t>Pode </a:t>
              </a:r>
              <a:r>
                <a:rPr lang="pt-PT" sz="3200" dirty="0">
                  <a:cs typeface="Arial" panose="020B0604020202020204" pitchFamily="34" charset="0"/>
                </a:rPr>
                <a:t>provocar diversos </a:t>
              </a:r>
              <a:endParaRPr lang="pt-PT" sz="3200" dirty="0" smtClean="0">
                <a:cs typeface="Arial" panose="020B0604020202020204" pitchFamily="34" charset="0"/>
              </a:endParaRPr>
            </a:p>
            <a:p>
              <a:pPr algn="ctr">
                <a:lnSpc>
                  <a:spcPts val="3400"/>
                </a:lnSpc>
              </a:pPr>
              <a:r>
                <a:rPr lang="pt-PT" sz="3200" dirty="0" smtClean="0">
                  <a:cs typeface="Arial" panose="020B0604020202020204" pitchFamily="34" charset="0"/>
                </a:rPr>
                <a:t>problemas </a:t>
              </a:r>
              <a:r>
                <a:rPr lang="pt-PT" sz="3200" dirty="0">
                  <a:cs typeface="Arial" panose="020B0604020202020204" pitchFamily="34" charset="0"/>
                </a:rPr>
                <a:t>de saúde. 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68000" y="900000"/>
            <a:ext cx="656827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Ergonomia</a:t>
            </a:r>
          </a:p>
        </p:txBody>
      </p:sp>
      <p:pic>
        <p:nvPicPr>
          <p:cNvPr id="9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6688" y="5368959"/>
            <a:ext cx="1157396" cy="1135280"/>
          </a:xfrm>
          <a:prstGeom prst="rect">
            <a:avLst/>
          </a:prstGeom>
        </p:spPr>
      </p:pic>
      <p:sp>
        <p:nvSpPr>
          <p:cNvPr id="10" name="CaixaDeTexto 3"/>
          <p:cNvSpPr txBox="1"/>
          <p:nvPr/>
        </p:nvSpPr>
        <p:spPr>
          <a:xfrm>
            <a:off x="4649060" y="5806158"/>
            <a:ext cx="2280176" cy="554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3400"/>
              </a:lnSpc>
            </a:pPr>
            <a:r>
              <a:rPr lang="pt-PT" sz="4000" b="1" dirty="0" smtClean="0">
                <a:solidFill>
                  <a:srgbClr val="CD5725"/>
                </a:solidFill>
                <a:cs typeface="Arial" panose="020B0604020202020204" pitchFamily="34" charset="0"/>
              </a:rPr>
              <a:t>Tais como</a:t>
            </a:r>
            <a:endParaRPr lang="pt-PT" sz="4000" b="1" dirty="0">
              <a:solidFill>
                <a:srgbClr val="CD5725"/>
              </a:solidFill>
              <a:cs typeface="Arial" panose="020B0604020202020204" pitchFamily="34" charset="0"/>
            </a:endParaRPr>
          </a:p>
        </p:txBody>
      </p:sp>
      <p:sp>
        <p:nvSpPr>
          <p:cNvPr id="8" name="TextBox 6"/>
          <p:cNvSpPr txBox="1"/>
          <p:nvPr/>
        </p:nvSpPr>
        <p:spPr>
          <a:xfrm>
            <a:off x="106078" y="530107"/>
            <a:ext cx="367254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Adotar regras de ergonomia </a:t>
            </a:r>
            <a:r>
              <a:rPr lang="pt-PT" sz="1000" b="1" dirty="0" smtClean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subjacentes </a:t>
            </a: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 uso de computadores</a:t>
            </a:r>
          </a:p>
          <a:p>
            <a:endParaRPr lang="pt-PT" sz="1000" dirty="0"/>
          </a:p>
        </p:txBody>
      </p:sp>
      <p:sp>
        <p:nvSpPr>
          <p:cNvPr id="2" name="Retângulo 1"/>
          <p:cNvSpPr/>
          <p:nvPr/>
        </p:nvSpPr>
        <p:spPr>
          <a:xfrm>
            <a:off x="2605052" y="1682639"/>
            <a:ext cx="3933897" cy="523220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pt-PT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Utilização </a:t>
            </a:r>
            <a:r>
              <a:rPr lang="pt-PT" sz="2800" dirty="0">
                <a:solidFill>
                  <a:schemeClr val="bg1"/>
                </a:solidFill>
                <a:cs typeface="Arial" panose="020B0604020202020204" pitchFamily="34" charset="0"/>
              </a:rPr>
              <a:t>do computador</a:t>
            </a:r>
            <a:endParaRPr lang="pt-PT" sz="2800" dirty="0">
              <a:solidFill>
                <a:schemeClr val="bg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451929" y="3016569"/>
            <a:ext cx="2597556" cy="461665"/>
          </a:xfrm>
          <a:prstGeom prst="rect">
            <a:avLst/>
          </a:prstGeom>
          <a:ln w="3175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PT" sz="2400" dirty="0" smtClean="0">
                <a:cs typeface="Arial" panose="020B0604020202020204" pitchFamily="34" charset="0"/>
              </a:rPr>
              <a:t>Com regularidade</a:t>
            </a:r>
            <a:endParaRPr lang="pt-PT" sz="2400" dirty="0"/>
          </a:p>
        </p:txBody>
      </p:sp>
      <p:sp>
        <p:nvSpPr>
          <p:cNvPr id="7" name="Retângulo 6"/>
          <p:cNvSpPr/>
          <p:nvPr/>
        </p:nvSpPr>
        <p:spPr>
          <a:xfrm>
            <a:off x="5171611" y="2843456"/>
            <a:ext cx="2423775" cy="897682"/>
          </a:xfrm>
          <a:prstGeom prst="rect">
            <a:avLst/>
          </a:prstGeom>
          <a:ln w="38100"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ts val="3400"/>
              </a:lnSpc>
            </a:pPr>
            <a:r>
              <a:rPr lang="pt-PT" sz="2400" dirty="0" smtClean="0">
                <a:cs typeface="Arial" panose="020B0604020202020204" pitchFamily="34" charset="0"/>
              </a:rPr>
              <a:t>Longos </a:t>
            </a:r>
            <a:r>
              <a:rPr lang="pt-PT" sz="2400" dirty="0">
                <a:cs typeface="Arial" panose="020B0604020202020204" pitchFamily="34" charset="0"/>
              </a:rPr>
              <a:t>períodos </a:t>
            </a:r>
          </a:p>
          <a:p>
            <a:pPr algn="ctr"/>
            <a:r>
              <a:rPr lang="pt-PT" sz="2400" dirty="0">
                <a:cs typeface="Arial" panose="020B0604020202020204" pitchFamily="34" charset="0"/>
              </a:rPr>
              <a:t>de tempo</a:t>
            </a:r>
            <a:endParaRPr lang="pt-PT" sz="2400" dirty="0"/>
          </a:p>
        </p:txBody>
      </p:sp>
      <p:cxnSp>
        <p:nvCxnSpPr>
          <p:cNvPr id="14" name="Conexão reta unidirecional 13"/>
          <p:cNvCxnSpPr/>
          <p:nvPr/>
        </p:nvCxnSpPr>
        <p:spPr>
          <a:xfrm flipH="1">
            <a:off x="2750707" y="2220762"/>
            <a:ext cx="1009256" cy="60694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" name="Conexão reta unidirecional 15"/>
          <p:cNvCxnSpPr/>
          <p:nvPr/>
        </p:nvCxnSpPr>
        <p:spPr>
          <a:xfrm>
            <a:off x="5469331" y="2216470"/>
            <a:ext cx="1060057" cy="551099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09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3"/>
          <p:cNvSpPr txBox="1"/>
          <p:nvPr/>
        </p:nvSpPr>
        <p:spPr>
          <a:xfrm>
            <a:off x="1283204" y="1928203"/>
            <a:ext cx="6120393" cy="44268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69875" indent="-269875">
              <a:lnSpc>
                <a:spcPts val="3800"/>
              </a:lnSpc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3200" dirty="0">
                <a:cs typeface="Arial" panose="020B0604020202020204" pitchFamily="34" charset="0"/>
              </a:rPr>
              <a:t>Dores nas costas;</a:t>
            </a:r>
          </a:p>
          <a:p>
            <a:pPr marL="269875" indent="-269875">
              <a:lnSpc>
                <a:spcPts val="3800"/>
              </a:lnSpc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3200" dirty="0">
                <a:cs typeface="Arial" panose="020B0604020202020204" pitchFamily="34" charset="0"/>
              </a:rPr>
              <a:t>Rigidez de pescoço e ombros;</a:t>
            </a:r>
          </a:p>
          <a:p>
            <a:pPr marL="269875" indent="-269875">
              <a:lnSpc>
                <a:spcPts val="3800"/>
              </a:lnSpc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3200" dirty="0">
                <a:cs typeface="Arial" panose="020B0604020202020204" pitchFamily="34" charset="0"/>
              </a:rPr>
              <a:t>Dores e tensão nas mãos e dedos;</a:t>
            </a:r>
          </a:p>
          <a:p>
            <a:pPr marL="269875" indent="-269875">
              <a:lnSpc>
                <a:spcPts val="3800"/>
              </a:lnSpc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3200" dirty="0">
                <a:cs typeface="Arial" panose="020B0604020202020204" pitchFamily="34" charset="0"/>
              </a:rPr>
              <a:t>Tendinites nos pulsos;</a:t>
            </a:r>
          </a:p>
          <a:p>
            <a:pPr marL="269875" indent="-269875">
              <a:lnSpc>
                <a:spcPts val="3800"/>
              </a:lnSpc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3200" dirty="0">
                <a:cs typeface="Arial" panose="020B0604020202020204" pitchFamily="34" charset="0"/>
              </a:rPr>
              <a:t>Problemas oculares; </a:t>
            </a:r>
          </a:p>
          <a:p>
            <a:pPr marL="269875" indent="-269875">
              <a:lnSpc>
                <a:spcPts val="3800"/>
              </a:lnSpc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3200" dirty="0">
                <a:cs typeface="Arial" panose="020B0604020202020204" pitchFamily="34" charset="0"/>
              </a:rPr>
              <a:t>Stress;</a:t>
            </a:r>
          </a:p>
          <a:p>
            <a:pPr marL="269875" indent="-269875">
              <a:lnSpc>
                <a:spcPts val="3800"/>
              </a:lnSpc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3200" dirty="0">
                <a:cs typeface="Arial" panose="020B0604020202020204" pitchFamily="34" charset="0"/>
              </a:rPr>
              <a:t>Etc.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8000" y="900000"/>
            <a:ext cx="656827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Problemas de saúde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078" y="530107"/>
            <a:ext cx="367254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Adotar regras de ergonomia </a:t>
            </a:r>
            <a:r>
              <a:rPr lang="pt-PT" sz="1000" b="1" dirty="0" smtClean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subjacentes </a:t>
            </a: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 uso de computadores</a:t>
            </a:r>
          </a:p>
          <a:p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301226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8000" y="900000"/>
            <a:ext cx="597578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Regras de Ergonomia</a:t>
            </a:r>
          </a:p>
        </p:txBody>
      </p:sp>
      <p:sp>
        <p:nvSpPr>
          <p:cNvPr id="8" name="CaixaDeTexto 3"/>
          <p:cNvSpPr txBox="1"/>
          <p:nvPr/>
        </p:nvSpPr>
        <p:spPr>
          <a:xfrm>
            <a:off x="468000" y="2152982"/>
            <a:ext cx="5182536" cy="3683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2400" dirty="0">
                <a:cs typeface="Arial" panose="020B0604020202020204" pitchFamily="34" charset="0"/>
              </a:rPr>
              <a:t>Usar uma cadeira com suporte de costas;</a:t>
            </a:r>
          </a:p>
          <a:p>
            <a:pPr marL="269875" indent="-269875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2400" dirty="0">
                <a:cs typeface="Arial" panose="020B0604020202020204" pitchFamily="34" charset="0"/>
              </a:rPr>
              <a:t>Sentar de frente para </a:t>
            </a:r>
            <a:r>
              <a:rPr lang="pt-PT" sz="2400" dirty="0" smtClean="0">
                <a:cs typeface="Arial" panose="020B0604020202020204" pitchFamily="34" charset="0"/>
              </a:rPr>
              <a:t>o </a:t>
            </a:r>
            <a:r>
              <a:rPr lang="pt-PT" sz="2400" dirty="0">
                <a:cs typeface="Arial" panose="020B0604020202020204" pitchFamily="34" charset="0"/>
              </a:rPr>
              <a:t>monitor;</a:t>
            </a:r>
          </a:p>
          <a:p>
            <a:pPr marL="269875" indent="-269875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2400" dirty="0">
                <a:cs typeface="Arial" panose="020B0604020202020204" pitchFamily="34" charset="0"/>
              </a:rPr>
              <a:t>Posicionar o limite superior do ecrã à altura dos olhos;</a:t>
            </a:r>
          </a:p>
          <a:p>
            <a:pPr marL="269875" indent="-269875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2400" dirty="0">
                <a:cs typeface="Arial" panose="020B0604020202020204" pitchFamily="34" charset="0"/>
              </a:rPr>
              <a:t>Manter os ombros relaxados e cotovelos junto ao corpo;</a:t>
            </a:r>
          </a:p>
          <a:p>
            <a:pPr marL="269875" indent="-269875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2400" dirty="0">
                <a:cs typeface="Arial" panose="020B0604020202020204" pitchFamily="34" charset="0"/>
              </a:rPr>
              <a:t>Levantar a parte de trás </a:t>
            </a:r>
            <a:r>
              <a:rPr lang="pt-PT" sz="2400" dirty="0" smtClean="0">
                <a:cs typeface="Arial" panose="020B0604020202020204" pitchFamily="34" charset="0"/>
              </a:rPr>
              <a:t>do </a:t>
            </a:r>
            <a:r>
              <a:rPr lang="pt-PT" sz="2400" dirty="0">
                <a:cs typeface="Arial" panose="020B0604020202020204" pitchFamily="34" charset="0"/>
              </a:rPr>
              <a:t>teclado</a:t>
            </a:r>
            <a:r>
              <a:rPr lang="pt-PT" sz="2400" dirty="0" smtClean="0">
                <a:cs typeface="Arial" panose="020B0604020202020204" pitchFamily="34" charset="0"/>
              </a:rPr>
              <a:t>;</a:t>
            </a:r>
            <a:endParaRPr lang="pt-PT" sz="2400" dirty="0"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078" y="530107"/>
            <a:ext cx="367254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Adotar regras de ergonomia </a:t>
            </a:r>
            <a:r>
              <a:rPr lang="pt-PT" sz="1000" b="1" dirty="0" smtClean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subjacentes </a:t>
            </a: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 uso de computadores</a:t>
            </a:r>
          </a:p>
          <a:p>
            <a:endParaRPr lang="pt-PT" sz="1000" dirty="0"/>
          </a:p>
        </p:txBody>
      </p:sp>
      <p:pic>
        <p:nvPicPr>
          <p:cNvPr id="2050" name="Picture 2" descr="C:\Users\SIBrandao\Desktop\Imagens\20135295_MAN_NWS_F09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536" y="2534712"/>
            <a:ext cx="2919600" cy="29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74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3"/>
          <p:cNvSpPr txBox="1"/>
          <p:nvPr/>
        </p:nvSpPr>
        <p:spPr>
          <a:xfrm>
            <a:off x="468000" y="2275765"/>
            <a:ext cx="5019087" cy="3452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2400" dirty="0" smtClean="0">
                <a:cs typeface="Arial" panose="020B0604020202020204" pitchFamily="34" charset="0"/>
              </a:rPr>
              <a:t>Manter </a:t>
            </a:r>
            <a:r>
              <a:rPr lang="pt-PT" sz="2400" dirty="0">
                <a:cs typeface="Arial" panose="020B0604020202020204" pitchFamily="34" charset="0"/>
              </a:rPr>
              <a:t>os pulsos direitos </a:t>
            </a:r>
            <a:r>
              <a:rPr lang="pt-PT" sz="2400" dirty="0" smtClean="0">
                <a:cs typeface="Arial" panose="020B0604020202020204" pitchFamily="34" charset="0"/>
              </a:rPr>
              <a:t>ao </a:t>
            </a:r>
            <a:r>
              <a:rPr lang="pt-PT" sz="2400" dirty="0">
                <a:cs typeface="Arial" panose="020B0604020202020204" pitchFamily="34" charset="0"/>
              </a:rPr>
              <a:t>utilizar o teclado;</a:t>
            </a:r>
          </a:p>
          <a:p>
            <a:pPr marL="269875" indent="-269875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2400" dirty="0">
                <a:cs typeface="Arial" panose="020B0604020202020204" pitchFamily="34" charset="0"/>
              </a:rPr>
              <a:t>Apoiar a palma da mão </a:t>
            </a:r>
            <a:r>
              <a:rPr lang="pt-PT" sz="2400" dirty="0" smtClean="0">
                <a:cs typeface="Arial" panose="020B0604020202020204" pitchFamily="34" charset="0"/>
              </a:rPr>
              <a:t>ao </a:t>
            </a:r>
            <a:r>
              <a:rPr lang="pt-PT" sz="2400" dirty="0">
                <a:cs typeface="Arial" panose="020B0604020202020204" pitchFamily="34" charset="0"/>
              </a:rPr>
              <a:t>utilizar o rato;</a:t>
            </a:r>
          </a:p>
          <a:p>
            <a:pPr marL="269875" indent="-269875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2400" dirty="0">
                <a:cs typeface="Arial" panose="020B0604020202020204" pitchFamily="34" charset="0"/>
              </a:rPr>
              <a:t>Manter os pés </a:t>
            </a:r>
            <a:r>
              <a:rPr lang="pt-PT" sz="2400" dirty="0" smtClean="0">
                <a:cs typeface="Arial" panose="020B0604020202020204" pitchFamily="34" charset="0"/>
              </a:rPr>
              <a:t>apoiados no </a:t>
            </a:r>
            <a:r>
              <a:rPr lang="pt-PT" sz="2400" dirty="0">
                <a:cs typeface="Arial" panose="020B0604020202020204" pitchFamily="34" charset="0"/>
              </a:rPr>
              <a:t>chão ou num suporte apropriado;</a:t>
            </a:r>
          </a:p>
          <a:p>
            <a:pPr marL="269875" indent="-269875">
              <a:lnSpc>
                <a:spcPts val="2600"/>
              </a:lnSpc>
              <a:spcBef>
                <a:spcPts val="600"/>
              </a:spcBef>
              <a:spcAft>
                <a:spcPts val="1200"/>
              </a:spcAft>
              <a:buClr>
                <a:srgbClr val="CD5725"/>
              </a:buClr>
              <a:buFont typeface="Arial" panose="020B0604020202020204" pitchFamily="34" charset="0"/>
              <a:buChar char="•"/>
            </a:pPr>
            <a:r>
              <a:rPr lang="pt-PT" sz="2400" dirty="0">
                <a:cs typeface="Arial" panose="020B0604020202020204" pitchFamily="34" charset="0"/>
              </a:rPr>
              <a:t>Iluminar convenientemente </a:t>
            </a:r>
            <a:r>
              <a:rPr lang="pt-PT" sz="2400" dirty="0" smtClean="0">
                <a:cs typeface="Arial" panose="020B0604020202020204" pitchFamily="34" charset="0"/>
              </a:rPr>
              <a:t>a </a:t>
            </a:r>
            <a:r>
              <a:rPr lang="pt-PT" sz="2400" dirty="0">
                <a:cs typeface="Arial" panose="020B0604020202020204" pitchFamily="34" charset="0"/>
              </a:rPr>
              <a:t>área de trabalho.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078" y="530107"/>
            <a:ext cx="367254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Adotar regras de ergonomia </a:t>
            </a:r>
            <a:r>
              <a:rPr lang="pt-PT" sz="1000" b="1" dirty="0" smtClean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subjacentes </a:t>
            </a: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 uso de computadores</a:t>
            </a:r>
          </a:p>
          <a:p>
            <a:endParaRPr lang="pt-PT" sz="10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519" y="1658466"/>
            <a:ext cx="3128577" cy="2343413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9321" y="4239449"/>
            <a:ext cx="2466975" cy="1847850"/>
          </a:xfrm>
          <a:prstGeom prst="rect">
            <a:avLst/>
          </a:prstGeom>
        </p:spPr>
      </p:pic>
      <p:sp>
        <p:nvSpPr>
          <p:cNvPr id="9" name="TextBox 3"/>
          <p:cNvSpPr txBox="1"/>
          <p:nvPr/>
        </p:nvSpPr>
        <p:spPr>
          <a:xfrm>
            <a:off x="468000" y="900000"/>
            <a:ext cx="597578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Regras de Ergonomia</a:t>
            </a:r>
          </a:p>
        </p:txBody>
      </p:sp>
    </p:spTree>
    <p:extLst>
      <p:ext uri="{BB962C8B-B14F-4D97-AF65-F5344CB8AC3E}">
        <p14:creationId xmlns:p14="http://schemas.microsoft.com/office/powerpoint/2010/main" val="27161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8000" y="900000"/>
            <a:ext cx="6568274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4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Ergonomia</a:t>
            </a:r>
          </a:p>
        </p:txBody>
      </p:sp>
      <p:sp>
        <p:nvSpPr>
          <p:cNvPr id="13" name="CaixaDeTexto 3"/>
          <p:cNvSpPr txBox="1"/>
          <p:nvPr/>
        </p:nvSpPr>
        <p:spPr>
          <a:xfrm>
            <a:off x="468000" y="1584040"/>
            <a:ext cx="6416360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400"/>
              </a:lnSpc>
            </a:pPr>
            <a:r>
              <a:rPr lang="pt-PT" dirty="0">
                <a:cs typeface="Arial" panose="020B0604020202020204" pitchFamily="34" charset="0"/>
              </a:rPr>
              <a:t>Assiste ao vídeo produzido </a:t>
            </a:r>
            <a:r>
              <a:rPr lang="pt-PT" dirty="0" smtClean="0">
                <a:cs typeface="Arial" panose="020B0604020202020204" pitchFamily="34" charset="0"/>
              </a:rPr>
              <a:t>pela </a:t>
            </a:r>
            <a:r>
              <a:rPr lang="pt-PT" dirty="0">
                <a:cs typeface="Arial" panose="020B0604020202020204" pitchFamily="34" charset="0"/>
              </a:rPr>
              <a:t>Vodafone </a:t>
            </a:r>
            <a:r>
              <a:rPr lang="pt-PT" dirty="0" smtClean="0">
                <a:cs typeface="Arial" panose="020B0604020202020204" pitchFamily="34" charset="0"/>
              </a:rPr>
              <a:t>e </a:t>
            </a:r>
            <a:r>
              <a:rPr lang="pt-PT" dirty="0">
                <a:cs typeface="Arial" panose="020B0604020202020204" pitchFamily="34" charset="0"/>
              </a:rPr>
              <a:t>disponível no </a:t>
            </a:r>
            <a:r>
              <a:rPr lang="pt-PT" dirty="0" smtClean="0">
                <a:cs typeface="Arial" panose="020B0604020202020204" pitchFamily="34" charset="0"/>
              </a:rPr>
              <a:t>YouTube: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6078" y="530107"/>
            <a:ext cx="367254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Adotar regras de ergonomia </a:t>
            </a:r>
            <a:r>
              <a:rPr lang="pt-PT" sz="1000" b="1" dirty="0" smtClean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subjacentes </a:t>
            </a: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 uso de computadores</a:t>
            </a:r>
          </a:p>
          <a:p>
            <a:endParaRPr lang="pt-PT" sz="1000" dirty="0"/>
          </a:p>
        </p:txBody>
      </p:sp>
      <p:sp>
        <p:nvSpPr>
          <p:cNvPr id="2" name="Retângulo 1"/>
          <p:cNvSpPr/>
          <p:nvPr/>
        </p:nvSpPr>
        <p:spPr>
          <a:xfrm>
            <a:off x="295835" y="6373865"/>
            <a:ext cx="72972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t-PT" b="1" i="1" dirty="0" err="1">
                <a:solidFill>
                  <a:prstClr val="black"/>
                </a:solidFill>
              </a:rPr>
              <a:t>Webgrafia</a:t>
            </a:r>
            <a:r>
              <a:rPr lang="pt-PT" dirty="0">
                <a:solidFill>
                  <a:prstClr val="black"/>
                </a:solidFill>
              </a:rPr>
              <a:t> </a:t>
            </a:r>
            <a:r>
              <a:rPr lang="pt-PT" dirty="0">
                <a:solidFill>
                  <a:prstClr val="black"/>
                </a:solidFill>
                <a:hlinkClick r:id="rId4"/>
              </a:rPr>
              <a:t>http://www.youtube.com/watch?v=zOqjKU4qcJY</a:t>
            </a:r>
            <a:endParaRPr lang="pt-PT" sz="4000" dirty="0">
              <a:cs typeface="Arial" panose="020B0604020202020204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58" name="ShockwaveFlash1" r:id="rId2" imgW="1828800" imgH="1828800"/>
        </mc:Choice>
        <mc:Fallback>
          <p:control name="ShockwaveFlash1" r:id="rId2" imgW="1828800" imgH="1828800">
            <p:pic>
              <p:nvPicPr>
                <p:cNvPr id="3" name="ShockwaveFlash1"/>
                <p:cNvPicPr>
                  <a:picLocks/>
                </p:cNvPicPr>
                <p:nvPr/>
              </p:nvPicPr>
              <p:blipFill>
                <a:blip r:embed="rId5"/>
                <a:srcRect/>
                <a:stretch>
                  <a:fillRect/>
                </a:stretch>
              </p:blipFill>
              <p:spPr bwMode="auto">
                <a:xfrm>
                  <a:off x="1317625" y="2325688"/>
                  <a:ext cx="6872288" cy="39401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7324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962" y="1915423"/>
            <a:ext cx="65682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pt-PT" sz="4800" b="1" dirty="0">
                <a:latin typeface="Calibri" panose="020F0502020204030204" pitchFamily="34" charset="0"/>
                <a:cs typeface="Calibri" panose="020F0502020204030204" pitchFamily="34" charset="0"/>
              </a:rPr>
              <a:t>E agora, estás sentado(a) corretamente</a:t>
            </a:r>
          </a:p>
          <a:p>
            <a:pPr lvl="0" algn="ctr">
              <a:lnSpc>
                <a:spcPct val="90000"/>
              </a:lnSpc>
            </a:pPr>
            <a:r>
              <a:rPr lang="pt-PT" sz="4800" b="1" dirty="0">
                <a:latin typeface="Calibri" panose="020F0502020204030204" pitchFamily="34" charset="0"/>
                <a:cs typeface="Calibri" panose="020F0502020204030204" pitchFamily="34" charset="0"/>
              </a:rPr>
              <a:t>e a cumprir as regras básicas de ergonomia?</a:t>
            </a:r>
          </a:p>
          <a:p>
            <a:pPr lvl="0">
              <a:lnSpc>
                <a:spcPct val="90000"/>
              </a:lnSpc>
            </a:pPr>
            <a:endParaRPr lang="pt-PT" sz="4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06078" y="530107"/>
            <a:ext cx="367254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</a:pP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Adotar regras de ergonomia </a:t>
            </a:r>
            <a:r>
              <a:rPr lang="pt-PT" sz="1000" b="1" dirty="0" smtClean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subjacentes </a:t>
            </a:r>
            <a:r>
              <a:rPr lang="pt-PT" sz="1000" b="1" dirty="0">
                <a:solidFill>
                  <a:srgbClr val="DC932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ao uso de computadores</a:t>
            </a:r>
          </a:p>
          <a:p>
            <a:endParaRPr lang="pt-PT" sz="1000" dirty="0"/>
          </a:p>
        </p:txBody>
      </p:sp>
    </p:spTree>
    <p:extLst>
      <p:ext uri="{BB962C8B-B14F-4D97-AF65-F5344CB8AC3E}">
        <p14:creationId xmlns:p14="http://schemas.microsoft.com/office/powerpoint/2010/main" val="2862127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b2e28b2398caa2ff1456fc16dbb3d816632d8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1212</TotalTime>
  <Words>274</Words>
  <Application>Microsoft Office PowerPoint</Application>
  <PresentationFormat>Apresentação no Ecrã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Bloco Grafico, LDA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3</dc:title>
  <dc:creator>PraTIC78</dc:creator>
  <cp:lastModifiedBy>Andreia Veloso</cp:lastModifiedBy>
  <cp:revision>80</cp:revision>
  <dcterms:created xsi:type="dcterms:W3CDTF">2013-10-16T15:10:37Z</dcterms:created>
  <dcterms:modified xsi:type="dcterms:W3CDTF">2017-10-10T13:21:17Z</dcterms:modified>
</cp:coreProperties>
</file>